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6"/>
  </p:notesMasterIdLst>
  <p:sldIdLst>
    <p:sldId id="256" r:id="rId2"/>
    <p:sldId id="374" r:id="rId3"/>
    <p:sldId id="396" r:id="rId4"/>
    <p:sldId id="321" r:id="rId5"/>
    <p:sldId id="375" r:id="rId6"/>
    <p:sldId id="314" r:id="rId7"/>
    <p:sldId id="372" r:id="rId8"/>
    <p:sldId id="378" r:id="rId9"/>
    <p:sldId id="388" r:id="rId10"/>
    <p:sldId id="387" r:id="rId11"/>
    <p:sldId id="386" r:id="rId12"/>
    <p:sldId id="373" r:id="rId13"/>
    <p:sldId id="390" r:id="rId14"/>
    <p:sldId id="323" r:id="rId15"/>
    <p:sldId id="381" r:id="rId16"/>
    <p:sldId id="324" r:id="rId17"/>
    <p:sldId id="325" r:id="rId18"/>
    <p:sldId id="326" r:id="rId19"/>
    <p:sldId id="391" r:id="rId20"/>
    <p:sldId id="313" r:id="rId21"/>
    <p:sldId id="392" r:id="rId22"/>
    <p:sldId id="328" r:id="rId23"/>
    <p:sldId id="394" r:id="rId24"/>
    <p:sldId id="329" r:id="rId25"/>
    <p:sldId id="330" r:id="rId26"/>
    <p:sldId id="331" r:id="rId27"/>
    <p:sldId id="332" r:id="rId28"/>
    <p:sldId id="333" r:id="rId29"/>
    <p:sldId id="334" r:id="rId30"/>
    <p:sldId id="335" r:id="rId31"/>
    <p:sldId id="336" r:id="rId32"/>
    <p:sldId id="275" r:id="rId33"/>
    <p:sldId id="280" r:id="rId34"/>
    <p:sldId id="281" r:id="rId35"/>
    <p:sldId id="376" r:id="rId36"/>
    <p:sldId id="284" r:id="rId37"/>
    <p:sldId id="337" r:id="rId38"/>
    <p:sldId id="338" r:id="rId39"/>
    <p:sldId id="339" r:id="rId40"/>
    <p:sldId id="340" r:id="rId41"/>
    <p:sldId id="341" r:id="rId42"/>
    <p:sldId id="343" r:id="rId43"/>
    <p:sldId id="344" r:id="rId44"/>
    <p:sldId id="345" r:id="rId45"/>
    <p:sldId id="346" r:id="rId46"/>
    <p:sldId id="348" r:id="rId47"/>
    <p:sldId id="349" r:id="rId48"/>
    <p:sldId id="351" r:id="rId49"/>
    <p:sldId id="347" r:id="rId50"/>
    <p:sldId id="352" r:id="rId51"/>
    <p:sldId id="358" r:id="rId52"/>
    <p:sldId id="359" r:id="rId53"/>
    <p:sldId id="353" r:id="rId54"/>
    <p:sldId id="354" r:id="rId55"/>
    <p:sldId id="355" r:id="rId56"/>
    <p:sldId id="356" r:id="rId57"/>
    <p:sldId id="360" r:id="rId58"/>
    <p:sldId id="362" r:id="rId59"/>
    <p:sldId id="363" r:id="rId60"/>
    <p:sldId id="364" r:id="rId61"/>
    <p:sldId id="365" r:id="rId62"/>
    <p:sldId id="366" r:id="rId63"/>
    <p:sldId id="370" r:id="rId64"/>
    <p:sldId id="367" r:id="rId65"/>
    <p:sldId id="368" r:id="rId66"/>
    <p:sldId id="407" r:id="rId67"/>
    <p:sldId id="397" r:id="rId68"/>
    <p:sldId id="398" r:id="rId69"/>
    <p:sldId id="399" r:id="rId70"/>
    <p:sldId id="400" r:id="rId71"/>
    <p:sldId id="401" r:id="rId72"/>
    <p:sldId id="402" r:id="rId73"/>
    <p:sldId id="403" r:id="rId74"/>
    <p:sldId id="404" r:id="rId75"/>
    <p:sldId id="405" r:id="rId76"/>
    <p:sldId id="406" r:id="rId77"/>
    <p:sldId id="357" r:id="rId78"/>
    <p:sldId id="389" r:id="rId79"/>
    <p:sldId id="393" r:id="rId80"/>
    <p:sldId id="382" r:id="rId81"/>
    <p:sldId id="383" r:id="rId82"/>
    <p:sldId id="384" r:id="rId83"/>
    <p:sldId id="385" r:id="rId84"/>
    <p:sldId id="274" r:id="rId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neeth Jangam" initials="S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0" autoAdjust="0"/>
    <p:restoredTop sz="98746" autoAdjust="0"/>
  </p:normalViewPr>
  <p:slideViewPr>
    <p:cSldViewPr snapToGrid="0">
      <p:cViewPr>
        <p:scale>
          <a:sx n="94" d="100"/>
          <a:sy n="94" d="100"/>
        </p:scale>
        <p:origin x="-492" y="1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05501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67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041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 name="Google Shape;18;p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 name="Google Shape;20;p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doi.org/10.1063/1.3245330" TargetMode="External"/><Relationship Id="rId2" Type="http://schemas.openxmlformats.org/officeDocument/2006/relationships/hyperlink" Target="https://doi.org/10.1139/tcsme-1975-0031" TargetMode="External"/><Relationship Id="rId1" Type="http://schemas.openxmlformats.org/officeDocument/2006/relationships/slideLayout" Target="../slideLayouts/slideLayout2.xml"/><Relationship Id="rId4" Type="http://schemas.openxmlformats.org/officeDocument/2006/relationships/hyperlink" Target="https://doi.org/10.1016/j.ijheatfluidflow.2011.01.00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914400" y="32896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Times New Roman"/>
              <a:buNone/>
            </a:pPr>
            <a:r>
              <a:rPr lang="en-IN" sz="2400" b="1" dirty="0">
                <a:latin typeface="Times New Roman"/>
                <a:ea typeface="Times New Roman"/>
                <a:cs typeface="Times New Roman"/>
                <a:sym typeface="Times New Roman"/>
              </a:rPr>
              <a:t>NUMERICAL INVESTIGATION ON CONVECTIVE HEAT TRANSFER ENHANCEMENT USING VARIOUS NANO FLUIDS AND  DIFFERENT DUCT GEOMETRIES  </a:t>
            </a:r>
            <a:endParaRPr sz="2400" b="1" dirty="0"/>
          </a:p>
        </p:txBody>
      </p:sp>
      <p:sp>
        <p:nvSpPr>
          <p:cNvPr id="89" name="Google Shape;89;p13"/>
          <p:cNvSpPr txBox="1">
            <a:spLocks noGrp="1"/>
          </p:cNvSpPr>
          <p:nvPr>
            <p:ph type="body" idx="1"/>
          </p:nvPr>
        </p:nvSpPr>
        <p:spPr>
          <a:xfrm>
            <a:off x="1157306" y="2337884"/>
            <a:ext cx="3890248" cy="144706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chemeClr val="dk1"/>
              </a:buClr>
              <a:buSzPct val="100000"/>
              <a:buNone/>
            </a:pPr>
            <a:r>
              <a:rPr lang="en-IN" sz="6200" u="sng" dirty="0">
                <a:latin typeface="Times New Roman"/>
                <a:ea typeface="Times New Roman"/>
                <a:cs typeface="Times New Roman"/>
                <a:sym typeface="Times New Roman"/>
              </a:rPr>
              <a:t>PRESENTED BY</a:t>
            </a:r>
            <a:r>
              <a:rPr lang="en-IN" sz="3200" dirty="0">
                <a:latin typeface="Times New Roman"/>
                <a:ea typeface="Times New Roman"/>
                <a:cs typeface="Times New Roman"/>
                <a:sym typeface="Times New Roman"/>
              </a:rPr>
              <a:t>:</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a:t>
            </a:r>
            <a:r>
              <a:rPr lang="en-IN" sz="5500" b="0" i="1" dirty="0" err="1">
                <a:latin typeface="Times New Roman"/>
                <a:ea typeface="Times New Roman"/>
                <a:cs typeface="Times New Roman"/>
                <a:sym typeface="Times New Roman"/>
              </a:rPr>
              <a:t>Praneeth</a:t>
            </a:r>
            <a:r>
              <a:rPr lang="en-IN" sz="5500" b="0" i="1" dirty="0">
                <a:latin typeface="Times New Roman"/>
                <a:ea typeface="Times New Roman"/>
                <a:cs typeface="Times New Roman"/>
                <a:sym typeface="Times New Roman"/>
              </a:rPr>
              <a:t>     711956</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Srikar</a:t>
            </a:r>
            <a:r>
              <a:rPr lang="en-IN" sz="5500" b="0" i="1" dirty="0">
                <a:latin typeface="Times New Roman"/>
                <a:ea typeface="Times New Roman"/>
                <a:cs typeface="Times New Roman"/>
                <a:sym typeface="Times New Roman"/>
              </a:rPr>
              <a:t>                711928</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Ganesh       711919</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Yuvaraj</a:t>
            </a:r>
            <a:r>
              <a:rPr lang="en-IN" sz="5500" b="0" i="1" dirty="0">
                <a:latin typeface="Times New Roman"/>
                <a:ea typeface="Times New Roman"/>
                <a:cs typeface="Times New Roman"/>
                <a:sym typeface="Times New Roman"/>
              </a:rPr>
              <a:t>            711961</a:t>
            </a:r>
            <a:endParaRPr dirty="0"/>
          </a:p>
        </p:txBody>
      </p:sp>
      <p:sp>
        <p:nvSpPr>
          <p:cNvPr id="90" name="Google Shape;90;p13"/>
          <p:cNvSpPr txBox="1">
            <a:spLocks noGrp="1"/>
          </p:cNvSpPr>
          <p:nvPr>
            <p:ph type="body" idx="3"/>
          </p:nvPr>
        </p:nvSpPr>
        <p:spPr>
          <a:xfrm>
            <a:off x="8229600" y="2435966"/>
            <a:ext cx="3513900" cy="141150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rgbClr val="000000"/>
              </a:buClr>
              <a:buSzPct val="100000"/>
              <a:buNone/>
            </a:pPr>
            <a:r>
              <a:rPr lang="en-IN" sz="6200" i="0" u="sng" strike="noStrike" dirty="0">
                <a:solidFill>
                  <a:srgbClr val="000000"/>
                </a:solidFill>
                <a:latin typeface="Times New Roman"/>
                <a:ea typeface="Times New Roman"/>
                <a:cs typeface="Times New Roman"/>
                <a:sym typeface="Times New Roman"/>
              </a:rPr>
              <a:t>SUPERVISOR</a:t>
            </a:r>
            <a:endParaRPr u="sng"/>
          </a:p>
          <a:p>
            <a:pPr marL="0" lvl="0" indent="0" algn="l" rtl="0">
              <a:lnSpc>
                <a:spcPct val="90000"/>
              </a:lnSpc>
              <a:spcBef>
                <a:spcPts val="0"/>
              </a:spcBef>
              <a:spcAft>
                <a:spcPts val="0"/>
              </a:spcAft>
              <a:buClr>
                <a:schemeClr val="dk1"/>
              </a:buClr>
              <a:buSzPct val="100000"/>
              <a:buNone/>
            </a:pPr>
            <a:endParaRPr sz="26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2600" i="0"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3200" b="0" i="1">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00000"/>
              <a:buNone/>
            </a:pPr>
            <a:r>
              <a:rPr lang="en-IN" sz="7200" i="1" u="none" strike="noStrike" dirty="0">
                <a:solidFill>
                  <a:srgbClr val="000000"/>
                </a:solidFill>
                <a:latin typeface="Times New Roman"/>
                <a:ea typeface="Times New Roman"/>
                <a:cs typeface="Times New Roman"/>
                <a:sym typeface="Times New Roman"/>
              </a:rPr>
              <a:t>Dr. </a:t>
            </a:r>
            <a:r>
              <a:rPr lang="en-IN" sz="7200" i="1" u="none" strike="noStrike" dirty="0" err="1">
                <a:solidFill>
                  <a:srgbClr val="000000"/>
                </a:solidFill>
                <a:latin typeface="Times New Roman"/>
                <a:ea typeface="Times New Roman"/>
                <a:cs typeface="Times New Roman"/>
                <a:sym typeface="Times New Roman"/>
              </a:rPr>
              <a:t>Santhosh</a:t>
            </a:r>
            <a:r>
              <a:rPr lang="en-IN" sz="7200" i="1" u="none" strike="noStrike" dirty="0">
                <a:solidFill>
                  <a:srgbClr val="000000"/>
                </a:solidFill>
                <a:latin typeface="Times New Roman"/>
                <a:ea typeface="Times New Roman"/>
                <a:cs typeface="Times New Roman"/>
                <a:sym typeface="Times New Roman"/>
              </a:rPr>
              <a:t> </a:t>
            </a:r>
            <a:r>
              <a:rPr lang="en-IN" sz="7200" i="1" u="none" strike="noStrike" dirty="0" err="1">
                <a:solidFill>
                  <a:srgbClr val="000000"/>
                </a:solidFill>
                <a:latin typeface="Times New Roman"/>
                <a:ea typeface="Times New Roman"/>
                <a:cs typeface="Times New Roman"/>
                <a:sym typeface="Times New Roman"/>
              </a:rPr>
              <a:t>kumar</a:t>
            </a:r>
            <a:endParaRPr sz="720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7200" b="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dirty="0">
                <a:solidFill>
                  <a:srgbClr val="000000"/>
                </a:solidFill>
                <a:latin typeface="Times New Roman"/>
                <a:ea typeface="Times New Roman"/>
                <a:cs typeface="Times New Roman"/>
                <a:sym typeface="Times New Roman"/>
              </a:rPr>
              <a:t>Associate Dean,</a:t>
            </a:r>
            <a:endParaRPr sz="52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u="none" strike="noStrike" dirty="0">
                <a:solidFill>
                  <a:srgbClr val="000000"/>
                </a:solidFill>
                <a:latin typeface="Times New Roman"/>
                <a:ea typeface="Times New Roman"/>
                <a:cs typeface="Times New Roman"/>
                <a:sym typeface="Times New Roman"/>
              </a:rPr>
              <a:t>Dept. of Mechanical Engineering</a:t>
            </a:r>
            <a:endParaRPr sz="52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IN" dirty="0"/>
              <a:t/>
            </a:r>
            <a:br>
              <a:rPr lang="en-IN" dirty="0"/>
            </a:br>
            <a:endParaRPr/>
          </a:p>
        </p:txBody>
      </p:sp>
      <p:sp>
        <p:nvSpPr>
          <p:cNvPr id="91" name="Google Shape;91;p13"/>
          <p:cNvSpPr txBox="1">
            <a:spLocks noGrp="1"/>
          </p:cNvSpPr>
          <p:nvPr>
            <p:ph type="sldNum" idx="12"/>
          </p:nvPr>
        </p:nvSpPr>
        <p:spPr>
          <a:xfrm>
            <a:off x="8610600" y="6356350"/>
            <a:ext cx="268179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1</a:t>
            </a:fld>
            <a:endParaRPr sz="1800" b="1"/>
          </a:p>
        </p:txBody>
      </p:sp>
      <p:pic>
        <p:nvPicPr>
          <p:cNvPr id="92" name="Google Shape;92;p13"/>
          <p:cNvPicPr preferRelativeResize="0"/>
          <p:nvPr/>
        </p:nvPicPr>
        <p:blipFill rotWithShape="1">
          <a:blip r:embed="rId3">
            <a:alphaModFix/>
          </a:blip>
          <a:srcRect/>
          <a:stretch/>
        </p:blipFill>
        <p:spPr>
          <a:xfrm>
            <a:off x="4422660" y="5718033"/>
            <a:ext cx="3133616" cy="784367"/>
          </a:xfrm>
          <a:prstGeom prst="rect">
            <a:avLst/>
          </a:prstGeom>
          <a:noFill/>
          <a:ln>
            <a:noFill/>
          </a:ln>
        </p:spPr>
      </p:pic>
      <p:pic>
        <p:nvPicPr>
          <p:cNvPr id="93" name="Google Shape;93;p13"/>
          <p:cNvPicPr preferRelativeResize="0"/>
          <p:nvPr/>
        </p:nvPicPr>
        <p:blipFill rotWithShape="1">
          <a:blip r:embed="rId4">
            <a:alphaModFix/>
          </a:blip>
          <a:srcRect/>
          <a:stretch/>
        </p:blipFill>
        <p:spPr>
          <a:xfrm>
            <a:off x="5047554" y="2435966"/>
            <a:ext cx="1883827" cy="1798476"/>
          </a:xfrm>
          <a:prstGeom prst="rect">
            <a:avLst/>
          </a:prstGeom>
          <a:noFill/>
          <a:ln>
            <a:noFill/>
          </a:ln>
        </p:spPr>
      </p:pic>
      <p:pic>
        <p:nvPicPr>
          <p:cNvPr id="94" name="Google Shape;94;p13"/>
          <p:cNvPicPr preferRelativeResize="0"/>
          <p:nvPr/>
        </p:nvPicPr>
        <p:blipFill rotWithShape="1">
          <a:blip r:embed="rId5">
            <a:alphaModFix/>
          </a:blip>
          <a:srcRect/>
          <a:stretch/>
        </p:blipFill>
        <p:spPr>
          <a:xfrm>
            <a:off x="1417070" y="4900460"/>
            <a:ext cx="9144793" cy="1481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10</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sv-SE" sz="1400" b="0" i="0" u="none" strike="noStrike" cap="none" dirty="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solving an </a:t>
                      </a:r>
                      <a:r>
                        <a:rPr lang="en-US" sz="1400" b="0" i="0" u="none" strike="noStrike" cap="none" dirty="0" err="1">
                          <a:solidFill>
                            <a:schemeClr val="dk1"/>
                          </a:solidFill>
                          <a:latin typeface="Times New Roman" pitchFamily="18" charset="0"/>
                          <a:ea typeface="+mn-ea"/>
                          <a:cs typeface="Times New Roman" pitchFamily="18" charset="0"/>
                          <a:sym typeface="Arial"/>
                        </a:rPr>
                        <a:t>integro</a:t>
                      </a:r>
                      <a:r>
                        <a:rPr lang="en-US" sz="1400" b="0" i="0" u="none" strike="noStrike" cap="none" dirty="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a:solidFill>
                            <a:schemeClr val="dk1"/>
                          </a:solidFill>
                          <a:latin typeface="Times New Roman" pitchFamily="18" charset="0"/>
                          <a:ea typeface="+mn-ea"/>
                          <a:cs typeface="Times New Roman" pitchFamily="18" charset="0"/>
                          <a:sym typeface="Arial"/>
                        </a:rPr>
                        <a:t>eigenvalue</a:t>
                      </a:r>
                      <a:r>
                        <a:rPr lang="en-US" sz="1400" b="0" i="0" u="none" strike="noStrike" cap="none" dirty="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a:solidFill>
                            <a:schemeClr val="dk1"/>
                          </a:solidFill>
                          <a:latin typeface="+mn-lt"/>
                          <a:ea typeface="+mn-ea"/>
                          <a:cs typeface="+mn-cs"/>
                          <a:sym typeface="Arial"/>
                        </a:rPr>
                        <a:t>Ali, M. E., &amp; Al-</a:t>
                      </a:r>
                      <a:r>
                        <a:rPr lang="en-US" sz="1400" b="0" i="0" u="none" strike="noStrike" cap="none" dirty="0" err="1">
                          <a:solidFill>
                            <a:schemeClr val="dk1"/>
                          </a:solidFill>
                          <a:latin typeface="+mn-lt"/>
                          <a:ea typeface="+mn-ea"/>
                          <a:cs typeface="+mn-cs"/>
                          <a:sym typeface="Arial"/>
                        </a:rPr>
                        <a:t>Ansary</a:t>
                      </a:r>
                      <a:r>
                        <a:rPr lang="en-US" sz="1400" b="0" i="0" u="none" strike="noStrike" cap="none" dirty="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air</a:t>
                      </a: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nanofuids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843379" y="985737"/>
          <a:ext cx="10510421" cy="5429122"/>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Esfahany</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M. N.,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Etemad</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G. (2006).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Edalati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Zeinali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Noie</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H.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increases with the nanofluid volume concentration as well as the Peclet number, a 41% enhancement in the convective heat transfer coefficient for a 0.8%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can be seen when compared to pure water.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Manca, O., Nardini, S., Ricci, D., &amp; Tamburrino, S.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There is a increase of average convective heat transfer coefficient and Nusselt number for increasing values of Richardson number and particle concentration, also wall shear stress and required pumping power profiles grow significantly.</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696198380"/>
              </p:ext>
            </p:extLst>
          </p:nvPr>
        </p:nvGraphicFramePr>
        <p:xfrm>
          <a:off x="838200" y="985737"/>
          <a:ext cx="10515600" cy="4371331"/>
        </p:xfrm>
        <a:graphic>
          <a:graphicData uri="http://schemas.openxmlformats.org/drawingml/2006/table">
            <a:tbl>
              <a:tblPr firstRow="1" bandRow="1">
                <a:tableStyleId>{5C22544A-7EE6-4342-B048-85BDC9FD1C3A}</a:tableStyleId>
              </a:tblPr>
              <a:tblGrid>
                <a:gridCol w="2628900">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fr-FR" sz="1400" b="0" i="0" u="none" strike="noStrike" cap="none" dirty="0">
                          <a:solidFill>
                            <a:schemeClr val="dk1"/>
                          </a:solidFill>
                          <a:effectLst/>
                          <a:latin typeface="+mn-lt"/>
                          <a:ea typeface="+mn-ea"/>
                          <a:cs typeface="+mn-cs"/>
                          <a:sym typeface="Arial"/>
                        </a:rPr>
                        <a:t>Mansour, R. B., </a:t>
                      </a:r>
                      <a:r>
                        <a:rPr lang="fr-FR" sz="1400" b="0" i="0" u="none" strike="noStrike" cap="none" dirty="0" err="1">
                          <a:solidFill>
                            <a:schemeClr val="dk1"/>
                          </a:solidFill>
                          <a:effectLst/>
                          <a:latin typeface="+mn-lt"/>
                          <a:ea typeface="+mn-ea"/>
                          <a:cs typeface="+mn-cs"/>
                          <a:sym typeface="Arial"/>
                        </a:rPr>
                        <a:t>Galanis</a:t>
                      </a:r>
                      <a:r>
                        <a:rPr lang="fr-FR" sz="1400" b="0" i="0" u="none" strike="noStrike" cap="none" dirty="0">
                          <a:solidFill>
                            <a:schemeClr val="dk1"/>
                          </a:solidFill>
                          <a:effectLst/>
                          <a:latin typeface="+mn-lt"/>
                          <a:ea typeface="+mn-ea"/>
                          <a:cs typeface="+mn-cs"/>
                          <a:sym typeface="Arial"/>
                        </a:rPr>
                        <a:t>, N., &amp; Nguyen, C. T. (2011).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Inclined copper tube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They developed correlations to calculate the Nusselt number in fully developed region for horizontal and vertical tubes.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 higher particle volume concentration induces a decrease of the Nusselt number for the horizontal inclination. On the other hand, for the vertical one, the Nusselt number remains nearly constant with an increase of particle volume concentration from 0 to 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1045329">
                <a:tc>
                  <a:txBody>
                    <a:bodyPr/>
                    <a:lstStyle/>
                    <a:p>
                      <a:pPr algn="ctr"/>
                      <a:r>
                        <a:rPr lang="fi-FI"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Heris, S. Z., Edalati, Z., Noie, S. H., &amp; Mahian, O. (2014).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enhancement increases with increases in the nanofluid volume concentration and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347780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CD3FA2-AD54-0EA2-23E4-3AA1B1DEAB2F}"/>
              </a:ext>
            </a:extLst>
          </p:cNvPr>
          <p:cNvSpPr>
            <a:spLocks noGrp="1"/>
          </p:cNvSpPr>
          <p:nvPr>
            <p:ph type="title"/>
          </p:nvPr>
        </p:nvSpPr>
        <p:spPr/>
        <p:txBody>
          <a:bodyPr/>
          <a:lstStyle/>
          <a:p>
            <a:r>
              <a:rPr lang="en-IN" dirty="0"/>
              <a:t>Gap Analysis</a:t>
            </a:r>
          </a:p>
        </p:txBody>
      </p:sp>
      <p:sp>
        <p:nvSpPr>
          <p:cNvPr id="3" name="Text Placeholder 2">
            <a:extLst>
              <a:ext uri="{FF2B5EF4-FFF2-40B4-BE49-F238E27FC236}">
                <a16:creationId xmlns="" xmlns:a16="http://schemas.microsoft.com/office/drawing/2014/main" id="{3140314F-6198-F27C-BE68-E2066E6436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 xmlns:a16="http://schemas.microsoft.com/office/drawing/2014/main" id="{D917C8B9-CE76-CC08-A5C4-B2DC18162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13</a:t>
            </a:fld>
            <a:endParaRPr lang="en-IN"/>
          </a:p>
        </p:txBody>
      </p:sp>
    </p:spTree>
    <p:extLst>
      <p:ext uri="{BB962C8B-B14F-4D97-AF65-F5344CB8AC3E}">
        <p14:creationId xmlns:p14="http://schemas.microsoft.com/office/powerpoint/2010/main" val="230416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C6306-887A-A3E8-20C7-317FC13177B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8F1AE4A1-141F-650E-B631-D5554015F9D5}"/>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Observing how thermo-physical and thermal properties of nanofluids are varying with volume concentrations.</a:t>
            </a:r>
          </a:p>
          <a:p>
            <a:pPr algn="just">
              <a:lnSpc>
                <a:spcPct val="100000"/>
              </a:lnSpc>
            </a:pPr>
            <a:r>
              <a:rPr lang="en-US" sz="2400" dirty="0">
                <a:latin typeface="Times New Roman" panose="02020603050405020304" pitchFamily="18" charset="0"/>
                <a:cs typeface="Times New Roman" panose="02020603050405020304" pitchFamily="18" charset="0"/>
              </a:rPr>
              <a:t>Comparing different </a:t>
            </a:r>
            <a:r>
              <a:rPr lang="en-US" sz="2400" dirty="0" err="1">
                <a:latin typeface="Times New Roman" panose="02020603050405020304" pitchFamily="18" charset="0"/>
                <a:cs typeface="Times New Roman" panose="02020603050405020304" pitchFamily="18" charset="0"/>
              </a:rPr>
              <a:t>nano</a:t>
            </a:r>
            <a:r>
              <a:rPr lang="en-US" sz="2400" dirty="0">
                <a:latin typeface="Times New Roman" panose="02020603050405020304" pitchFamily="18" charset="0"/>
                <a:cs typeface="Times New Roman" panose="02020603050405020304" pitchFamily="18" charset="0"/>
              </a:rPr>
              <a:t> fluids for enhanced heat transfer.</a:t>
            </a:r>
          </a:p>
          <a:p>
            <a:pPr algn="just">
              <a:lnSpc>
                <a:spcPct val="100000"/>
              </a:lnSpc>
            </a:pPr>
            <a:r>
              <a:rPr lang="en-US" sz="2400" dirty="0" err="1">
                <a:latin typeface="Times New Roman" panose="02020603050405020304" pitchFamily="18" charset="0"/>
                <a:cs typeface="Times New Roman" panose="02020603050405020304" pitchFamily="18" charset="0"/>
              </a:rPr>
              <a:t>Inferencing</a:t>
            </a:r>
            <a:r>
              <a:rPr lang="en-US" sz="2400" dirty="0">
                <a:latin typeface="Times New Roman" panose="02020603050405020304" pitchFamily="18" charset="0"/>
                <a:cs typeface="Times New Roman" panose="02020603050405020304" pitchFamily="18" charset="0"/>
              </a:rPr>
              <a:t> the convective heat transfer at different locations within the duct from the fluid stream lines.</a:t>
            </a:r>
          </a:p>
          <a:p>
            <a:pPr algn="just">
              <a:lnSpc>
                <a:spcPct val="100000"/>
              </a:lnSpc>
            </a:pPr>
            <a:r>
              <a:rPr lang="en-US" sz="2400" dirty="0">
                <a:latin typeface="Times New Roman" panose="02020603050405020304" pitchFamily="18" charset="0"/>
                <a:cs typeface="Times New Roman" panose="02020603050405020304" pitchFamily="18" charset="0"/>
              </a:rPr>
              <a:t>Evaluating  maximum heat transfer properties for different duct geometries.</a:t>
            </a: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buNone/>
            </a:pPr>
            <a:endParaRPr lang="en-US" sz="2400" dirty="0">
              <a:latin typeface="Times New Roman" panose="02020603050405020304" pitchFamily="18" charset="0"/>
              <a:cs typeface="Times New Roman" panose="02020603050405020304" pitchFamily="18" charset="0"/>
            </a:endParaRPr>
          </a:p>
          <a:p>
            <a:pPr algn="just">
              <a:lnSpc>
                <a:spcPct val="100000"/>
              </a:lnSpc>
              <a:buNone/>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47EA842-0A35-D4D7-1CB4-AD7709A39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spTree>
    <p:extLst>
      <p:ext uri="{BB962C8B-B14F-4D97-AF65-F5344CB8AC3E}">
        <p14:creationId xmlns:p14="http://schemas.microsoft.com/office/powerpoint/2010/main" val="105610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 Problem Description</a:t>
            </a:r>
          </a:p>
        </p:txBody>
      </p:sp>
      <p:sp>
        <p:nvSpPr>
          <p:cNvPr id="3" name="Text Placeholder 2"/>
          <p:cNvSpPr>
            <a:spLocks noGrp="1"/>
          </p:cNvSpPr>
          <p:nvPr>
            <p:ph type="body" idx="1"/>
          </p:nvPr>
        </p:nvSpPr>
        <p:spPr/>
        <p:txBody>
          <a:bodyPr>
            <a:normAutofit/>
          </a:bodyPr>
          <a:lstStyle/>
          <a:p>
            <a:r>
              <a:rPr lang="en-US" sz="2400" dirty="0"/>
              <a:t>In our present work , a </a:t>
            </a:r>
            <a:r>
              <a:rPr lang="en-US" sz="2400" dirty="0" err="1"/>
              <a:t>comparision</a:t>
            </a:r>
            <a:r>
              <a:rPr lang="en-US" sz="2400" dirty="0"/>
              <a:t> is done for different </a:t>
            </a:r>
            <a:r>
              <a:rPr lang="en-US" sz="2400" dirty="0" err="1"/>
              <a:t>nano</a:t>
            </a:r>
            <a:r>
              <a:rPr lang="en-US" sz="2400" dirty="0"/>
              <a:t> fluids (</a:t>
            </a:r>
            <a:r>
              <a:rPr lang="en-IN" sz="2400" dirty="0">
                <a:latin typeface="Times New Roman" panose="02020603050405020304" pitchFamily="18" charset="0"/>
                <a:cs typeface="Times New Roman" panose="02020603050405020304" pitchFamily="18" charset="0"/>
              </a:rPr>
              <a:t>SiO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TiO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and 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a:t>
            </a:r>
            <a:r>
              <a:rPr lang="en-IN" sz="2400" dirty="0">
                <a:latin typeface="Times New Roman" panose="02020603050405020304" pitchFamily="18" charset="0"/>
                <a:cs typeface="Times New Roman" panose="02020603050405020304" pitchFamily="18" charset="0"/>
              </a:rPr>
              <a:t> ) to understand their convective heat transfer performance for volume concentrations varying from 0% – 4% and at Richardson’s numbers = { 0.1 , 0.5 , 1  , 2 ,  3 , 5}</a:t>
            </a:r>
          </a:p>
          <a:p>
            <a:r>
              <a:rPr lang="en-IN" sz="2400" dirty="0">
                <a:latin typeface="Times New Roman" panose="02020603050405020304" pitchFamily="18" charset="0"/>
                <a:cs typeface="Times New Roman" panose="02020603050405020304" pitchFamily="18" charset="0"/>
              </a:rPr>
              <a:t>We considered an equilateral triangular duct with side length of 17mm and duct length 2 metre.</a:t>
            </a:r>
          </a:p>
          <a:p>
            <a:r>
              <a:rPr lang="en-IN" sz="2400" dirty="0">
                <a:latin typeface="Times New Roman" panose="02020603050405020304" pitchFamily="18" charset="0"/>
                <a:cs typeface="Times New Roman" panose="02020603050405020304" pitchFamily="18" charset="0"/>
              </a:rPr>
              <a:t>A Uniform Heat flux is applied to all three rectangular sides of the triangular cross sectioned duct.</a:t>
            </a:r>
          </a:p>
          <a:p>
            <a:r>
              <a:rPr lang="en-IN" sz="2400" dirty="0">
                <a:latin typeface="Times New Roman" panose="02020603050405020304" pitchFamily="18" charset="0"/>
                <a:cs typeface="Times New Roman" panose="02020603050405020304" pitchFamily="18" charset="0"/>
              </a:rPr>
              <a:t>We also consider six other geometries with one rectangular duct , 4 isosceles trapezoidal ducts with base angles of 50 deg, 60 deg, 70 deg  &amp; 80 deg  and   isosceles triangle of 45 deg.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A018E4-BD9C-5850-9646-66DA3480FE4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4B7827A6-E5E7-17D1-ECB6-858B55A90EB0}"/>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study has been done on steady state and fully developed regime flow.</a:t>
            </a:r>
          </a:p>
          <a:p>
            <a:pPr algn="just">
              <a:lnSpc>
                <a:spcPct val="100000"/>
              </a:lnSpc>
            </a:pPr>
            <a:r>
              <a:rPr lang="en-US" sz="2400" dirty="0">
                <a:latin typeface="Times New Roman" panose="02020603050405020304" pitchFamily="18" charset="0"/>
                <a:cs typeface="Times New Roman" panose="02020603050405020304" pitchFamily="18" charset="0"/>
              </a:rPr>
              <a:t>The numerical analysis on three dimensional triangular duct model is solved by computational fluid dynamic(CFC) code “Ansys Fluent 18.1” for varying volume concentrations, varying Richardson numbers and for different nanofluids.</a:t>
            </a:r>
          </a:p>
          <a:p>
            <a:pPr algn="just">
              <a:lnSpc>
                <a:spcPct val="100000"/>
              </a:lnSpc>
            </a:pPr>
            <a:r>
              <a:rPr lang="en-US" sz="2400" dirty="0">
                <a:latin typeface="Times New Roman" panose="02020603050405020304" pitchFamily="18" charset="0"/>
                <a:cs typeface="Times New Roman" panose="02020603050405020304" pitchFamily="18" charset="0"/>
              </a:rPr>
              <a:t>The flow is steady state, incompressible, laminar flow with constant temperature and we assumed </a:t>
            </a:r>
            <a:r>
              <a:rPr lang="en-US" sz="2400" dirty="0" err="1">
                <a:latin typeface="Times New Roman" panose="02020603050405020304" pitchFamily="18" charset="0"/>
                <a:cs typeface="Times New Roman" panose="02020603050405020304" pitchFamily="18" charset="0"/>
              </a:rPr>
              <a:t>Boussinesq</a:t>
            </a:r>
            <a:r>
              <a:rPr lang="en-US" sz="2400" dirty="0">
                <a:latin typeface="Times New Roman" panose="02020603050405020304" pitchFamily="18" charset="0"/>
                <a:cs typeface="Times New Roman" panose="02020603050405020304" pitchFamily="18" charset="0"/>
              </a:rPr>
              <a:t> approximation.</a:t>
            </a:r>
          </a:p>
          <a:p>
            <a:pPr algn="just">
              <a:lnSpc>
                <a:spcPct val="100000"/>
              </a:lnSpc>
            </a:pPr>
            <a:r>
              <a:rPr lang="en-US" sz="2400" dirty="0">
                <a:latin typeface="Times New Roman" panose="02020603050405020304" pitchFamily="18" charset="0"/>
                <a:cs typeface="Times New Roman" panose="02020603050405020304" pitchFamily="18" charset="0"/>
              </a:rPr>
              <a:t>The single-phase model approach is employed for nanofluids. A second-order upward scheme is employed for energy and momentum equations.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438F5161-E281-75C1-B833-0CA3090F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spTree>
    <p:extLst>
      <p:ext uri="{BB962C8B-B14F-4D97-AF65-F5344CB8AC3E}">
        <p14:creationId xmlns:p14="http://schemas.microsoft.com/office/powerpoint/2010/main" val="136624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17</a:t>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9A8407-35D9-2138-F9EB-00BC5DCD4A69}"/>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Numerical 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BDFD7CCC-52E3-BAA4-5829-ACE2436158CE}"/>
              </a:ext>
            </a:extLst>
          </p:cNvPr>
          <p:cNvSpPr>
            <a:spLocks noGrp="1"/>
          </p:cNvSpPr>
          <p:nvPr>
            <p:ph type="body" idx="1"/>
          </p:nvPr>
        </p:nvSpPr>
        <p:spPr>
          <a:xfrm>
            <a:off x="838200" y="1526547"/>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The governing equations of continuity, momentum and energy equations in 3-D form were solved by means of FLUENT code.</a:t>
            </a:r>
          </a:p>
          <a:p>
            <a:pPr marL="114300" indent="0" algn="just">
              <a:lnSpc>
                <a:spcPct val="100000"/>
              </a:lnSpc>
              <a:buNone/>
            </a:pPr>
            <a:endParaRPr lang="en-US" sz="2400" dirty="0">
              <a:latin typeface="Times New Roman" panose="02020603050405020304" pitchFamily="18" charset="0"/>
              <a:cs typeface="Times New Roman" panose="02020603050405020304" pitchFamily="18" charset="0"/>
            </a:endParaRPr>
          </a:p>
          <a:p>
            <a:pPr marL="114300" indent="0" algn="just">
              <a:buNone/>
            </a:pPr>
            <a:endParaRPr lang="en-US" dirty="0"/>
          </a:p>
          <a:p>
            <a:pPr marL="114300" indent="0" algn="just">
              <a:buNone/>
            </a:pPr>
            <a:endParaRPr lang="en-IN" dirty="0"/>
          </a:p>
        </p:txBody>
      </p:sp>
      <p:sp>
        <p:nvSpPr>
          <p:cNvPr id="4" name="Slide Number Placeholder 3">
            <a:extLst>
              <a:ext uri="{FF2B5EF4-FFF2-40B4-BE49-F238E27FC236}">
                <a16:creationId xmlns="" xmlns:a16="http://schemas.microsoft.com/office/drawing/2014/main" id="{46247DA4-8EA4-4A83-6350-92998A103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18</a:t>
            </a:fld>
            <a:endParaRPr lang="en-IN"/>
          </a:p>
        </p:txBody>
      </p:sp>
      <p:pic>
        <p:nvPicPr>
          <p:cNvPr id="5" name="Picture 4">
            <a:extLst>
              <a:ext uri="{FF2B5EF4-FFF2-40B4-BE49-F238E27FC236}">
                <a16:creationId xmlns="" xmlns:a16="http://schemas.microsoft.com/office/drawing/2014/main" id="{AF295FB9-049E-6EEB-52C1-1EB97B5713E2}"/>
              </a:ext>
            </a:extLst>
          </p:cNvPr>
          <p:cNvPicPr>
            <a:picLocks noChangeAspect="1"/>
          </p:cNvPicPr>
          <p:nvPr/>
        </p:nvPicPr>
        <p:blipFill>
          <a:blip r:embed="rId2"/>
          <a:stretch>
            <a:fillRect/>
          </a:stretch>
        </p:blipFill>
        <p:spPr>
          <a:xfrm>
            <a:off x="3735454" y="2567692"/>
            <a:ext cx="4384758" cy="3093186"/>
          </a:xfrm>
          <a:prstGeom prst="rect">
            <a:avLst/>
          </a:prstGeom>
          <a:noFill/>
          <a:ln cap="flat">
            <a:noFill/>
          </a:ln>
        </p:spPr>
      </p:pic>
      <p:pic>
        <p:nvPicPr>
          <p:cNvPr id="8" name="Picture 6">
            <a:extLst>
              <a:ext uri="{FF2B5EF4-FFF2-40B4-BE49-F238E27FC236}">
                <a16:creationId xmlns="" xmlns:a16="http://schemas.microsoft.com/office/drawing/2014/main" id="{BE327408-5EF1-5B49-97A9-6C3F568B6521}"/>
              </a:ext>
            </a:extLst>
          </p:cNvPr>
          <p:cNvPicPr>
            <a:picLocks noChangeAspect="1"/>
          </p:cNvPicPr>
          <p:nvPr/>
        </p:nvPicPr>
        <p:blipFill>
          <a:blip r:embed="rId3"/>
          <a:stretch>
            <a:fillRect/>
          </a:stretch>
        </p:blipFill>
        <p:spPr>
          <a:xfrm>
            <a:off x="3735454" y="5488320"/>
            <a:ext cx="3729956" cy="868030"/>
          </a:xfrm>
          <a:prstGeom prst="rect">
            <a:avLst/>
          </a:prstGeom>
          <a:noFill/>
          <a:ln cap="flat">
            <a:noFill/>
          </a:ln>
        </p:spPr>
      </p:pic>
      <p:cxnSp>
        <p:nvCxnSpPr>
          <p:cNvPr id="14" name="Straight Arrow Connector 13">
            <a:extLst>
              <a:ext uri="{FF2B5EF4-FFF2-40B4-BE49-F238E27FC236}">
                <a16:creationId xmlns="" xmlns:a16="http://schemas.microsoft.com/office/drawing/2014/main" id="{5FB986B7-FD85-B357-61D2-2AE6400ABE1B}"/>
              </a:ext>
            </a:extLst>
          </p:cNvPr>
          <p:cNvCxnSpPr/>
          <p:nvPr/>
        </p:nvCxnSpPr>
        <p:spPr>
          <a:xfrm>
            <a:off x="5731098" y="2840855"/>
            <a:ext cx="301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A7FC7D37-5EF7-CC30-D800-4032496BE336}"/>
              </a:ext>
            </a:extLst>
          </p:cNvPr>
          <p:cNvCxnSpPr>
            <a:stCxn id="8" idx="3"/>
          </p:cNvCxnSpPr>
          <p:nvPr/>
        </p:nvCxnSpPr>
        <p:spPr>
          <a:xfrm>
            <a:off x="7465410" y="5922335"/>
            <a:ext cx="128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 xmlns:a16="http://schemas.microsoft.com/office/drawing/2014/main" id="{ABD74B09-8805-5286-FFA0-7AD581EE22E3}"/>
              </a:ext>
            </a:extLst>
          </p:cNvPr>
          <p:cNvSpPr/>
          <p:nvPr/>
        </p:nvSpPr>
        <p:spPr>
          <a:xfrm>
            <a:off x="8247355" y="3551068"/>
            <a:ext cx="1225118" cy="16246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 xmlns:a16="http://schemas.microsoft.com/office/drawing/2014/main" id="{892A848E-205A-C902-B0B9-C11E53223E5B}"/>
              </a:ext>
            </a:extLst>
          </p:cNvPr>
          <p:cNvSpPr txBox="1"/>
          <p:nvPr/>
        </p:nvSpPr>
        <p:spPr>
          <a:xfrm>
            <a:off x="8904303" y="2663301"/>
            <a:ext cx="2530136" cy="307777"/>
          </a:xfrm>
          <a:prstGeom prst="rect">
            <a:avLst/>
          </a:prstGeom>
          <a:noFill/>
        </p:spPr>
        <p:txBody>
          <a:bodyPr wrap="square" rtlCol="0">
            <a:spAutoFit/>
          </a:bodyPr>
          <a:lstStyle/>
          <a:p>
            <a:r>
              <a:rPr lang="en-IN" dirty="0"/>
              <a:t>Continuity Equation</a:t>
            </a:r>
          </a:p>
        </p:txBody>
      </p:sp>
      <p:sp>
        <p:nvSpPr>
          <p:cNvPr id="19" name="TextBox 18">
            <a:extLst>
              <a:ext uri="{FF2B5EF4-FFF2-40B4-BE49-F238E27FC236}">
                <a16:creationId xmlns="" xmlns:a16="http://schemas.microsoft.com/office/drawing/2014/main" id="{BCB78157-0FF8-8FE6-BC32-DDD07B94F6C9}"/>
              </a:ext>
            </a:extLst>
          </p:cNvPr>
          <p:cNvSpPr txBox="1"/>
          <p:nvPr/>
        </p:nvSpPr>
        <p:spPr>
          <a:xfrm>
            <a:off x="9599616" y="4209486"/>
            <a:ext cx="2530136" cy="307777"/>
          </a:xfrm>
          <a:prstGeom prst="rect">
            <a:avLst/>
          </a:prstGeom>
          <a:noFill/>
        </p:spPr>
        <p:txBody>
          <a:bodyPr wrap="square" rtlCol="0">
            <a:spAutoFit/>
          </a:bodyPr>
          <a:lstStyle/>
          <a:p>
            <a:r>
              <a:rPr lang="en-IN" dirty="0"/>
              <a:t>Momentum Equation</a:t>
            </a:r>
          </a:p>
        </p:txBody>
      </p:sp>
      <p:sp>
        <p:nvSpPr>
          <p:cNvPr id="20" name="TextBox 19">
            <a:extLst>
              <a:ext uri="{FF2B5EF4-FFF2-40B4-BE49-F238E27FC236}">
                <a16:creationId xmlns="" xmlns:a16="http://schemas.microsoft.com/office/drawing/2014/main" id="{4820BD2E-8358-B976-9E11-28AFC2D95197}"/>
              </a:ext>
            </a:extLst>
          </p:cNvPr>
          <p:cNvSpPr txBox="1"/>
          <p:nvPr/>
        </p:nvSpPr>
        <p:spPr>
          <a:xfrm>
            <a:off x="9097596" y="5787448"/>
            <a:ext cx="2530136" cy="307777"/>
          </a:xfrm>
          <a:prstGeom prst="rect">
            <a:avLst/>
          </a:prstGeom>
          <a:noFill/>
        </p:spPr>
        <p:txBody>
          <a:bodyPr wrap="square" rtlCol="0">
            <a:spAutoFit/>
          </a:bodyPr>
          <a:lstStyle/>
          <a:p>
            <a:r>
              <a:rPr lang="en-IN" dirty="0"/>
              <a:t>Energy Equation</a:t>
            </a:r>
          </a:p>
        </p:txBody>
      </p:sp>
    </p:spTree>
    <p:extLst>
      <p:ext uri="{BB962C8B-B14F-4D97-AF65-F5344CB8AC3E}">
        <p14:creationId xmlns:p14="http://schemas.microsoft.com/office/powerpoint/2010/main" val="123173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Text Placeholder 4"/>
          <p:cNvSpPr>
            <a:spLocks noGrp="1"/>
          </p:cNvSpPr>
          <p:nvPr>
            <p:ph type="body" idx="3"/>
          </p:nvPr>
        </p:nvSpPr>
        <p:spPr/>
        <p:txBody>
          <a:bodyPr/>
          <a:lstStyle/>
          <a:p>
            <a:endParaRPr lang="en-US"/>
          </a:p>
        </p:txBody>
      </p:sp>
      <p:sp>
        <p:nvSpPr>
          <p:cNvPr id="6" name="Text Placeholder 5"/>
          <p:cNvSpPr>
            <a:spLocks noGrp="1"/>
          </p:cNvSpPr>
          <p:nvPr>
            <p:ph type="body" idx="4"/>
          </p:nvPr>
        </p:nvSpPr>
        <p:spPr/>
        <p:txBody>
          <a:bodyPr/>
          <a:lstStyle/>
          <a:p>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19</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50" y="21115"/>
            <a:ext cx="10515600" cy="913259"/>
          </a:xfrm>
        </p:spPr>
        <p:txBody>
          <a:bodyPr>
            <a:normAutofit/>
          </a:bodyPr>
          <a:lstStyle/>
          <a:p>
            <a:pPr algn="ctr"/>
            <a:r>
              <a:rPr lang="en-US" sz="3200" dirty="0"/>
              <a:t>Contents</a:t>
            </a:r>
          </a:p>
        </p:txBody>
      </p:sp>
      <p:sp>
        <p:nvSpPr>
          <p:cNvPr id="3" name="Text Placeholder 2"/>
          <p:cNvSpPr>
            <a:spLocks noGrp="1"/>
          </p:cNvSpPr>
          <p:nvPr>
            <p:ph type="body" idx="1"/>
          </p:nvPr>
        </p:nvSpPr>
        <p:spPr>
          <a:xfrm>
            <a:off x="851452" y="816746"/>
            <a:ext cx="10515600" cy="6041254"/>
          </a:xfrm>
        </p:spPr>
        <p:txBody>
          <a:bodyPr>
            <a:noAutofit/>
          </a:bodyPr>
          <a:lstStyle/>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Introduction----------------------------------------------------------------------------</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Applications----------------------------------------------------------------------------</a:t>
            </a: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Literature Review--------------------------------------------------------------------</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Gap </a:t>
            </a:r>
            <a:r>
              <a:rPr lang="en-IN" sz="2400" dirty="0" smtClean="0">
                <a:latin typeface="Times New Roman"/>
                <a:cs typeface="Times New Roman"/>
              </a:rPr>
              <a:t>Analysis------------------------------------------------------------------------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Objectives-----------------------------------------------------------------------------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Problem </a:t>
            </a:r>
            <a:r>
              <a:rPr lang="en-IN" sz="2400" dirty="0" smtClean="0">
                <a:latin typeface="Times New Roman"/>
                <a:cs typeface="Times New Roman"/>
              </a:rPr>
              <a:t>Description-----------------------------------------------------------------</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Methodology--------------------------------------------------------------------------</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Numerical Methodology (Governing Equations</a:t>
            </a:r>
            <a:r>
              <a:rPr lang="en-IN" sz="2400" dirty="0" smtClean="0">
                <a:latin typeface="Times New Roman"/>
                <a:cs typeface="Times New Roman"/>
              </a:rPr>
              <a:t>)---------------------------------</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Geometric </a:t>
            </a:r>
            <a:r>
              <a:rPr lang="en-IN" sz="2400" dirty="0" smtClean="0">
                <a:latin typeface="Times New Roman"/>
                <a:cs typeface="Times New Roman"/>
              </a:rPr>
              <a:t>Descriptions--------------------------------------------------------------</a:t>
            </a:r>
            <a:endParaRPr lang="en-IN" sz="2400" dirty="0">
              <a:latin typeface="Times New Roman"/>
              <a:cs typeface="Times New Roman"/>
            </a:endParaRPr>
          </a:p>
          <a:p>
            <a:pPr marL="526415" indent="-514350">
              <a:lnSpc>
                <a:spcPct val="100000"/>
              </a:lnSpc>
              <a:spcBef>
                <a:spcPts val="280"/>
              </a:spcBef>
              <a:buFont typeface="+mj-lt"/>
              <a:buAutoNum type="romanUcPeriod"/>
              <a:tabLst>
                <a:tab pos="231775" algn="l"/>
                <a:tab pos="233045" algn="l"/>
              </a:tabLst>
            </a:pPr>
            <a:r>
              <a:rPr lang="en-IN" sz="2400" dirty="0">
                <a:latin typeface="Times New Roman"/>
                <a:cs typeface="Times New Roman"/>
              </a:rPr>
              <a:t>Boundary </a:t>
            </a:r>
            <a:r>
              <a:rPr lang="en-IN" sz="2400" dirty="0" smtClean="0">
                <a:latin typeface="Times New Roman"/>
                <a:cs typeface="Times New Roman"/>
              </a:rPr>
              <a:t>Conditions-----------------------------------------------------------------</a:t>
            </a:r>
          </a:p>
          <a:p>
            <a:pPr marL="526415" indent="-514350">
              <a:lnSpc>
                <a:spcPct val="100000"/>
              </a:lnSpc>
              <a:spcBef>
                <a:spcPts val="280"/>
              </a:spcBef>
              <a:buFont typeface="+mj-lt"/>
              <a:buAutoNum type="romanUcPeriod"/>
              <a:tabLst>
                <a:tab pos="231775" algn="l"/>
                <a:tab pos="233045" algn="l"/>
              </a:tabLst>
            </a:pPr>
            <a:r>
              <a:rPr lang="en-IN" sz="2400" dirty="0" smtClean="0">
                <a:latin typeface="Times New Roman"/>
                <a:cs typeface="Times New Roman"/>
              </a:rPr>
              <a:t>Meshing---------------------------------------------------------------------------------</a:t>
            </a: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Grid Independent Analysis-----------------------------------------------------------</a:t>
            </a: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Validation-------------------------------------------------------------------------------</a:t>
            </a:r>
          </a:p>
          <a:p>
            <a:pPr marL="526415" indent="-514350">
              <a:spcBef>
                <a:spcPts val="280"/>
              </a:spcBef>
              <a:buFont typeface="+mj-lt"/>
              <a:buAutoNum type="romanUcPeriod"/>
              <a:tabLst>
                <a:tab pos="231775" algn="l"/>
                <a:tab pos="233045" algn="l"/>
              </a:tabLst>
            </a:pPr>
            <a:r>
              <a:rPr lang="en-IN" sz="2400" dirty="0" smtClean="0">
                <a:latin typeface="Times New Roman"/>
                <a:cs typeface="Times New Roman"/>
              </a:rPr>
              <a:t>Data Reduction-------------------------------------------------------------------------</a:t>
            </a:r>
          </a:p>
          <a:p>
            <a:pPr marL="232410" indent="-220345">
              <a:lnSpc>
                <a:spcPct val="100000"/>
              </a:lnSpc>
              <a:spcBef>
                <a:spcPts val="280"/>
              </a:spcBef>
              <a:buFont typeface="Arial MT"/>
              <a:buChar char="•"/>
              <a:tabLst>
                <a:tab pos="231775" algn="l"/>
                <a:tab pos="233045" algn="l"/>
              </a:tabLst>
            </a:pPr>
            <a:endParaRPr lang="en-IN" sz="2400" dirty="0">
              <a:latin typeface="Times New Roman"/>
              <a:cs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C21C61-F084-8F37-54A8-43C607E1AA3D}"/>
              </a:ext>
            </a:extLst>
          </p:cNvPr>
          <p:cNvSpPr>
            <a:spLocks noGrp="1"/>
          </p:cNvSpPr>
          <p:nvPr>
            <p:ph type="title"/>
          </p:nvPr>
        </p:nvSpPr>
        <p:spPr>
          <a:xfrm>
            <a:off x="838200" y="49996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Boundary Conditions:</a:t>
            </a:r>
          </a:p>
        </p:txBody>
      </p:sp>
      <p:sp>
        <p:nvSpPr>
          <p:cNvPr id="3" name="Text Placeholder 2">
            <a:extLst>
              <a:ext uri="{FF2B5EF4-FFF2-40B4-BE49-F238E27FC236}">
                <a16:creationId xmlns="" xmlns:a16="http://schemas.microsoft.com/office/drawing/2014/main" id="{2CCD902D-0C32-0F53-A219-88904C944475}"/>
              </a:ext>
            </a:extLst>
          </p:cNvPr>
          <p:cNvSpPr>
            <a:spLocks noGrp="1"/>
          </p:cNvSpPr>
          <p:nvPr>
            <p:ph type="body" idx="1"/>
          </p:nvPr>
        </p:nvSpPr>
        <p:spPr/>
        <p:txBody>
          <a:bodyPr>
            <a:normAutofit/>
          </a:bodyPr>
          <a:lstStyle/>
          <a:p>
            <a:pPr marL="114300" indent="0">
              <a:lnSpc>
                <a:spcPct val="100000"/>
              </a:lnSpc>
              <a:buNone/>
            </a:pPr>
            <a:r>
              <a:rPr lang="en-US" sz="2400" dirty="0">
                <a:latin typeface="Times New Roman" panose="02020603050405020304" pitchFamily="18" charset="0"/>
                <a:cs typeface="Times New Roman" panose="02020603050405020304" pitchFamily="18" charset="0"/>
              </a:rPr>
              <a:t>The assigned boundary conditions are the following:</a:t>
            </a:r>
          </a:p>
          <a:p>
            <a:pPr>
              <a:lnSpc>
                <a:spcPct val="100000"/>
              </a:lnSpc>
            </a:pPr>
            <a:r>
              <a:rPr lang="en-US" sz="2400" dirty="0">
                <a:latin typeface="Times New Roman" panose="02020603050405020304" pitchFamily="18" charset="0"/>
                <a:cs typeface="Times New Roman" panose="02020603050405020304" pitchFamily="18" charset="0"/>
              </a:rPr>
              <a:t> inlet section: uniform velocity and temperature profile; </a:t>
            </a:r>
          </a:p>
          <a:p>
            <a:pPr>
              <a:lnSpc>
                <a:spcPct val="100000"/>
              </a:lnSpc>
            </a:pPr>
            <a:r>
              <a:rPr lang="en-US" sz="2400" dirty="0">
                <a:latin typeface="Times New Roman" panose="02020603050405020304" pitchFamily="18" charset="0"/>
                <a:cs typeface="Times New Roman" panose="02020603050405020304" pitchFamily="18" charset="0"/>
              </a:rPr>
              <a:t>outlet section: outflow condition with velocity components and temperature derivatives equal to zero; </a:t>
            </a:r>
          </a:p>
          <a:p>
            <a:pPr>
              <a:lnSpc>
                <a:spcPct val="100000"/>
              </a:lnSpc>
            </a:pPr>
            <a:r>
              <a:rPr lang="en-US" sz="2400" dirty="0">
                <a:latin typeface="Times New Roman" panose="02020603050405020304" pitchFamily="18" charset="0"/>
                <a:cs typeface="Times New Roman" panose="02020603050405020304" pitchFamily="18" charset="0"/>
              </a:rPr>
              <a:t>duct surfaces: velocity components equal to zero(no slip condition) and assigned uniform heat flux.</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EE4AC791-C0E6-6F33-1C35-EDADD3758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20</a:t>
            </a:fld>
            <a:endParaRPr lang="en-IN"/>
          </a:p>
        </p:txBody>
      </p:sp>
    </p:spTree>
    <p:extLst>
      <p:ext uri="{BB962C8B-B14F-4D97-AF65-F5344CB8AC3E}">
        <p14:creationId xmlns:p14="http://schemas.microsoft.com/office/powerpoint/2010/main" val="374661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2DA751-CC8A-486F-D1AC-59A46C344BF6}"/>
              </a:ext>
            </a:extLst>
          </p:cNvPr>
          <p:cNvSpPr>
            <a:spLocks noGrp="1"/>
          </p:cNvSpPr>
          <p:nvPr>
            <p:ph type="title"/>
          </p:nvPr>
        </p:nvSpPr>
        <p:spPr/>
        <p:txBody>
          <a:bodyPr/>
          <a:lstStyle/>
          <a:p>
            <a:r>
              <a:rPr lang="en-IN" dirty="0"/>
              <a:t>Meshing</a:t>
            </a:r>
          </a:p>
        </p:txBody>
      </p:sp>
      <p:sp>
        <p:nvSpPr>
          <p:cNvPr id="3" name="Text Placeholder 2">
            <a:extLst>
              <a:ext uri="{FF2B5EF4-FFF2-40B4-BE49-F238E27FC236}">
                <a16:creationId xmlns="" xmlns:a16="http://schemas.microsoft.com/office/drawing/2014/main" id="{9F984FD6-79B0-6D16-BC19-8018AFBC387C}"/>
              </a:ext>
            </a:extLst>
          </p:cNvPr>
          <p:cNvSpPr>
            <a:spLocks noGrp="1"/>
          </p:cNvSpPr>
          <p:nvPr>
            <p:ph type="body" idx="1"/>
          </p:nvPr>
        </p:nvSpPr>
        <p:spPr>
          <a:xfrm>
            <a:off x="364724" y="1847850"/>
            <a:ext cx="5731276" cy="4351338"/>
          </a:xfrm>
        </p:spPr>
        <p:txBody>
          <a:bodyPr>
            <a:normAutofit fontScale="92500"/>
          </a:bodyPr>
          <a:lstStyle/>
          <a:p>
            <a:r>
              <a:rPr lang="en-US" sz="2400" dirty="0">
                <a:solidFill>
                  <a:schemeClr val="tx1"/>
                </a:solidFill>
                <a:effectLst/>
                <a:latin typeface="Times New Roman" panose="02020603050405020304" pitchFamily="18" charset="0"/>
                <a:cs typeface="Times New Roman" panose="02020603050405020304" pitchFamily="18" charset="0"/>
              </a:rPr>
              <a:t>Meshing is one of the most important steps in performing an accurate simulation using FEA. A mesh is made up of elements which contain nodes (coordinate locations in space that can vary by element type) that represent the shape of the geometry.</a:t>
            </a:r>
          </a:p>
          <a:p>
            <a:r>
              <a:rPr lang="en-US" sz="2400" dirty="0">
                <a:solidFill>
                  <a:schemeClr val="tx1"/>
                </a:solidFill>
                <a:effectLst/>
                <a:latin typeface="Times New Roman" panose="02020603050405020304" pitchFamily="18" charset="0"/>
                <a:cs typeface="Times New Roman" panose="02020603050405020304" pitchFamily="18" charset="0"/>
              </a:rPr>
              <a:t>Any continuous object has infinite degrees of freedom (DOF) which makes it impossible to solve using hand calculations. So in FEM, we create a mesh which splits the domain into a discrete number of elements for which the solution can be calculated.</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85362DDC-96A7-6D17-5D3D-FAC4DEF9C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21</a:t>
            </a:fld>
            <a:endParaRPr lang="en-IN"/>
          </a:p>
        </p:txBody>
      </p:sp>
      <p:pic>
        <p:nvPicPr>
          <p:cNvPr id="5" name="Picture 4">
            <a:extLst>
              <a:ext uri="{FF2B5EF4-FFF2-40B4-BE49-F238E27FC236}">
                <a16:creationId xmlns="" xmlns:a16="http://schemas.microsoft.com/office/drawing/2014/main" id="{DC57CB7F-20A0-5A74-2DD2-4BC06976C881}"/>
              </a:ext>
            </a:extLst>
          </p:cNvPr>
          <p:cNvPicPr>
            <a:picLocks noChangeAspect="1"/>
          </p:cNvPicPr>
          <p:nvPr/>
        </p:nvPicPr>
        <p:blipFill>
          <a:blip r:embed="rId2"/>
          <a:stretch>
            <a:fillRect/>
          </a:stretch>
        </p:blipFill>
        <p:spPr>
          <a:xfrm>
            <a:off x="6454710" y="224684"/>
            <a:ext cx="5246751" cy="2932008"/>
          </a:xfrm>
          <a:prstGeom prst="rect">
            <a:avLst/>
          </a:prstGeom>
        </p:spPr>
      </p:pic>
      <p:pic>
        <p:nvPicPr>
          <p:cNvPr id="7" name="Picture 6">
            <a:extLst>
              <a:ext uri="{FF2B5EF4-FFF2-40B4-BE49-F238E27FC236}">
                <a16:creationId xmlns="" xmlns:a16="http://schemas.microsoft.com/office/drawing/2014/main" id="{FF972133-4C98-7475-9082-03401FB5C9A0}"/>
              </a:ext>
            </a:extLst>
          </p:cNvPr>
          <p:cNvPicPr>
            <a:picLocks noChangeAspect="1"/>
          </p:cNvPicPr>
          <p:nvPr/>
        </p:nvPicPr>
        <p:blipFill>
          <a:blip r:embed="rId3"/>
          <a:stretch>
            <a:fillRect/>
          </a:stretch>
        </p:blipFill>
        <p:spPr>
          <a:xfrm>
            <a:off x="7110918" y="3701309"/>
            <a:ext cx="4242882" cy="2166578"/>
          </a:xfrm>
          <a:prstGeom prst="rect">
            <a:avLst/>
          </a:prstGeom>
        </p:spPr>
      </p:pic>
    </p:spTree>
    <p:extLst>
      <p:ext uri="{BB962C8B-B14F-4D97-AF65-F5344CB8AC3E}">
        <p14:creationId xmlns:p14="http://schemas.microsoft.com/office/powerpoint/2010/main" val="123376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E436FB-A5CF-DD58-5135-268D6C0ED4B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59D7D206-7492-70AA-C6D7-7EC1B391EC88}"/>
              </a:ext>
            </a:extLst>
          </p:cNvPr>
          <p:cNvSpPr>
            <a:spLocks noGrp="1"/>
          </p:cNvSpPr>
          <p:nvPr>
            <p:ph type="body" idx="1"/>
          </p:nvPr>
        </p:nvSpPr>
        <p:spPr/>
        <p:txBody>
          <a:bodyPr>
            <a:normAutofit/>
          </a:bodyPr>
          <a:lstStyle/>
          <a:p>
            <a:pPr>
              <a:lnSpc>
                <a:spcPct val="100000"/>
              </a:lnSpc>
            </a:pPr>
            <a:r>
              <a:rPr lang="en-US" sz="2400" b="0" i="0" dirty="0">
                <a:solidFill>
                  <a:schemeClr val="tx1"/>
                </a:solidFill>
                <a:effectLst/>
                <a:latin typeface="Times New Roman" panose="02020603050405020304" pitchFamily="18" charset="0"/>
                <a:cs typeface="Times New Roman" panose="02020603050405020304" pitchFamily="18" charset="0"/>
              </a:rPr>
              <a:t>The grid independence test is a process used to find the optimal grid condition that has the smallest number of grids without generating a difference in the numerical results based on the evaluation of various grid conditions.</a:t>
            </a:r>
            <a:endParaRPr lang="en-US" sz="2400"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sz="2400" dirty="0">
                <a:solidFill>
                  <a:schemeClr val="tx1"/>
                </a:solidFill>
                <a:latin typeface="Times New Roman" panose="02020603050405020304" pitchFamily="18" charset="0"/>
                <a:cs typeface="Times New Roman" panose="02020603050405020304" pitchFamily="18" charset="0"/>
              </a:rPr>
              <a:t>We had used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31840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60000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111300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341829</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757614</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1024458</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2296574 nodes for 22260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44955</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87384</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287712</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662000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903279</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2088000 number of elements, respectively to accomplish grid-sensitivity test.</a:t>
            </a:r>
          </a:p>
          <a:p>
            <a:pPr>
              <a:lnSpc>
                <a:spcPct val="100000"/>
              </a:lnSpc>
            </a:pPr>
            <a:r>
              <a:rPr lang="en-IN" sz="2400" dirty="0">
                <a:solidFill>
                  <a:srgbClr val="000000"/>
                </a:solidFill>
                <a:latin typeface="Times New Roman" panose="02020603050405020304" pitchFamily="18" charset="0"/>
                <a:cs typeface="Times New Roman" panose="02020603050405020304" pitchFamily="18" charset="0"/>
              </a:rPr>
              <a:t>The respective Nusselt numbers and mesh size is mentioned in table-1.</a:t>
            </a:r>
          </a:p>
          <a:p>
            <a:pPr>
              <a:lnSpc>
                <a:spcPct val="100000"/>
              </a:lnSpc>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To accomplish a optimal solution we used 1521856 elements and 1716900 nodes with a</a:t>
            </a:r>
            <a:r>
              <a:rPr lang="en-IN" sz="2400" dirty="0">
                <a:solidFill>
                  <a:srgbClr val="000000"/>
                </a:solidFill>
                <a:latin typeface="Times New Roman" panose="02020603050405020304" pitchFamily="18" charset="0"/>
                <a:cs typeface="Times New Roman" panose="02020603050405020304" pitchFamily="18" charset="0"/>
              </a:rPr>
              <a:t> mesh size of 0.45 mm.</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endParaRPr lang="en-IN" sz="2400" b="0" i="0" u="none" strike="noStrike" dirty="0">
              <a:effectLst/>
              <a:latin typeface="Arial" panose="020B0604020202020204" pitchFamily="34" charset="0"/>
            </a:endParaRPr>
          </a:p>
          <a:p>
            <a:pPr>
              <a:lnSpc>
                <a:spcPct val="100000"/>
              </a:lnSpc>
            </a:pPr>
            <a:endParaRPr lang="en-IN" sz="2400" b="0" i="0" u="none" strike="noStrike" dirty="0">
              <a:effectLst/>
              <a:latin typeface="Times New Roman" panose="02020603050405020304" pitchFamily="18" charset="0"/>
              <a:cs typeface="Times New Roman" panose="02020603050405020304" pitchFamily="18" charset="0"/>
            </a:endParaRPr>
          </a:p>
          <a:p>
            <a:pPr>
              <a:lnSpc>
                <a:spcPct val="100000"/>
              </a:lnSpc>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99687D7E-F8AF-E725-2CE2-A83C27A1F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22</a:t>
            </a:fld>
            <a:endParaRPr lang="en-IN"/>
          </a:p>
        </p:txBody>
      </p:sp>
    </p:spTree>
    <p:extLst>
      <p:ext uri="{BB962C8B-B14F-4D97-AF65-F5344CB8AC3E}">
        <p14:creationId xmlns:p14="http://schemas.microsoft.com/office/powerpoint/2010/main" val="3103351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C4744-4600-4273-3ED3-4B74CE8979F7}"/>
              </a:ext>
            </a:extLst>
          </p:cNvPr>
          <p:cNvSpPr>
            <a:spLocks noGrp="1"/>
          </p:cNvSpPr>
          <p:nvPr>
            <p:ph type="title"/>
          </p:nvPr>
        </p:nvSpPr>
        <p:spPr>
          <a:xfrm>
            <a:off x="232378" y="190705"/>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167156DB-2B58-DB04-00A1-BDA1D7BD6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23</a:t>
            </a:fld>
            <a:endParaRPr lang="en-IN"/>
          </a:p>
        </p:txBody>
      </p:sp>
      <p:sp>
        <p:nvSpPr>
          <p:cNvPr id="8" name="TextBox 7">
            <a:extLst>
              <a:ext uri="{FF2B5EF4-FFF2-40B4-BE49-F238E27FC236}">
                <a16:creationId xmlns="" xmlns:a16="http://schemas.microsoft.com/office/drawing/2014/main" id="{533E2B04-D2A3-CB30-FC17-D241E5C6936E}"/>
              </a:ext>
            </a:extLst>
          </p:cNvPr>
          <p:cNvSpPr txBox="1"/>
          <p:nvPr/>
        </p:nvSpPr>
        <p:spPr>
          <a:xfrm>
            <a:off x="615518" y="5584745"/>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 Nusselt Numbers for different Mesh size taken at 0% volume concentration and Richardson number equal to 0.1</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0486E4E2-9995-588D-1F80-CDB6AE88DD6E}"/>
              </a:ext>
            </a:extLst>
          </p:cNvPr>
          <p:cNvSpPr txBox="1"/>
          <p:nvPr/>
        </p:nvSpPr>
        <p:spPr>
          <a:xfrm>
            <a:off x="6711517" y="5584745"/>
            <a:ext cx="5255580"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 Nusselt number vs No of Elements</a:t>
            </a:r>
            <a:endParaRPr lang="en-IN"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 xmlns:a16="http://schemas.microsoft.com/office/drawing/2014/main" id="{19772B3B-E550-93F5-38E7-843062D7D474}"/>
              </a:ext>
            </a:extLst>
          </p:cNvPr>
          <p:cNvPicPr>
            <a:picLocks noChangeAspect="1"/>
          </p:cNvPicPr>
          <p:nvPr/>
        </p:nvPicPr>
        <p:blipFill>
          <a:blip r:embed="rId2"/>
          <a:stretch>
            <a:fillRect/>
          </a:stretch>
        </p:blipFill>
        <p:spPr>
          <a:xfrm>
            <a:off x="6677538" y="1518485"/>
            <a:ext cx="5255580" cy="4022578"/>
          </a:xfrm>
          <a:prstGeom prst="rect">
            <a:avLst/>
          </a:prstGeom>
        </p:spPr>
      </p:pic>
      <p:graphicFrame>
        <p:nvGraphicFramePr>
          <p:cNvPr id="17" name="Table 17">
            <a:extLst>
              <a:ext uri="{FF2B5EF4-FFF2-40B4-BE49-F238E27FC236}">
                <a16:creationId xmlns="" xmlns:a16="http://schemas.microsoft.com/office/drawing/2014/main" id="{DF23FB7C-FA85-5C79-AB0E-B9C000928E1E}"/>
              </a:ext>
            </a:extLst>
          </p:cNvPr>
          <p:cNvGraphicFramePr>
            <a:graphicFrameLocks noGrp="1"/>
          </p:cNvGraphicFramePr>
          <p:nvPr>
            <p:extLst>
              <p:ext uri="{D42A27DB-BD31-4B8C-83A1-F6EECF244321}">
                <p14:modId xmlns:p14="http://schemas.microsoft.com/office/powerpoint/2010/main" val="2533337881"/>
              </p:ext>
            </p:extLst>
          </p:nvPr>
        </p:nvGraphicFramePr>
        <p:xfrm>
          <a:off x="913414" y="1643390"/>
          <a:ext cx="5354221" cy="3853990"/>
        </p:xfrm>
        <a:graphic>
          <a:graphicData uri="http://schemas.openxmlformats.org/drawingml/2006/table">
            <a:tbl>
              <a:tblPr firstRow="1" bandRow="1">
                <a:tableStyleId>{5C22544A-7EE6-4342-B048-85BDC9FD1C3A}</a:tableStyleId>
              </a:tblPr>
              <a:tblGrid>
                <a:gridCol w="800241">
                  <a:extLst>
                    <a:ext uri="{9D8B030D-6E8A-4147-A177-3AD203B41FA5}">
                      <a16:colId xmlns="" xmlns:a16="http://schemas.microsoft.com/office/drawing/2014/main" val="2352248531"/>
                    </a:ext>
                  </a:extLst>
                </a:gridCol>
                <a:gridCol w="2077110">
                  <a:extLst>
                    <a:ext uri="{9D8B030D-6E8A-4147-A177-3AD203B41FA5}">
                      <a16:colId xmlns="" xmlns:a16="http://schemas.microsoft.com/office/drawing/2014/main" val="3057427947"/>
                    </a:ext>
                  </a:extLst>
                </a:gridCol>
                <a:gridCol w="2476870">
                  <a:extLst>
                    <a:ext uri="{9D8B030D-6E8A-4147-A177-3AD203B41FA5}">
                      <a16:colId xmlns="" xmlns:a16="http://schemas.microsoft.com/office/drawing/2014/main" val="2951747279"/>
                    </a:ext>
                  </a:extLst>
                </a:gridCol>
              </a:tblGrid>
              <a:tr h="392590">
                <a:tc>
                  <a:txBody>
                    <a:bodyPr/>
                    <a:lstStyle/>
                    <a:p>
                      <a:pPr algn="ctr"/>
                      <a:r>
                        <a:rPr lang="en-IN" dirty="0">
                          <a:latin typeface="Times New Roman" panose="02020603050405020304" pitchFamily="18" charset="0"/>
                          <a:cs typeface="Times New Roman" panose="02020603050405020304" pitchFamily="18" charset="0"/>
                        </a:rPr>
                        <a:t>S.NO</a:t>
                      </a:r>
                    </a:p>
                  </a:txBody>
                  <a:tcPr/>
                </a:tc>
                <a:tc>
                  <a:txBody>
                    <a:bodyPr/>
                    <a:lstStyle/>
                    <a:p>
                      <a:pPr algn="ctr"/>
                      <a:r>
                        <a:rPr lang="en-IN" dirty="0">
                          <a:latin typeface="Times New Roman" panose="02020603050405020304" pitchFamily="18" charset="0"/>
                          <a:cs typeface="Times New Roman" panose="02020603050405020304" pitchFamily="18" charset="0"/>
                        </a:rPr>
                        <a:t>Number of Elements</a:t>
                      </a:r>
                    </a:p>
                  </a:txBody>
                  <a:tcPr/>
                </a:tc>
                <a:tc>
                  <a:txBody>
                    <a:bodyPr/>
                    <a:lstStyle/>
                    <a:p>
                      <a:pPr algn="ctr"/>
                      <a:r>
                        <a:rPr lang="en-IN" dirty="0">
                          <a:latin typeface="Times New Roman" panose="02020603050405020304" pitchFamily="18" charset="0"/>
                          <a:cs typeface="Times New Roman" panose="02020603050405020304" pitchFamily="18" charset="0"/>
                        </a:rPr>
                        <a:t>Nusselt Number</a:t>
                      </a:r>
                    </a:p>
                  </a:txBody>
                  <a:tcPr/>
                </a:tc>
                <a:extLst>
                  <a:ext uri="{0D108BD9-81ED-4DB2-BD59-A6C34878D82A}">
                    <a16:rowId xmlns="" xmlns:a16="http://schemas.microsoft.com/office/drawing/2014/main" val="1556676832"/>
                  </a:ext>
                </a:extLst>
              </a:tr>
              <a:tr h="384600">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10697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0.091891039</a:t>
                      </a:r>
                    </a:p>
                  </a:txBody>
                  <a:tcPr marL="7620" marR="7620" marT="7620" marB="0" anchor="b"/>
                </a:tc>
                <a:extLst>
                  <a:ext uri="{0D108BD9-81ED-4DB2-BD59-A6C34878D82A}">
                    <a16:rowId xmlns="" xmlns:a16="http://schemas.microsoft.com/office/drawing/2014/main" val="1640767849"/>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23744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0.09209474</a:t>
                      </a:r>
                    </a:p>
                  </a:txBody>
                  <a:tcPr marL="7620" marR="7620" marT="7620" marB="0" anchor="b"/>
                </a:tc>
                <a:extLst>
                  <a:ext uri="{0D108BD9-81ED-4DB2-BD59-A6C34878D82A}">
                    <a16:rowId xmlns="" xmlns:a16="http://schemas.microsoft.com/office/drawing/2014/main" val="231180125"/>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37925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0.091572295</a:t>
                      </a:r>
                    </a:p>
                  </a:txBody>
                  <a:tcPr marL="7620" marR="7620" marT="7620" marB="0" anchor="b"/>
                </a:tc>
                <a:extLst>
                  <a:ext uri="{0D108BD9-81ED-4DB2-BD59-A6C34878D82A}">
                    <a16:rowId xmlns="" xmlns:a16="http://schemas.microsoft.com/office/drawing/2014/main" val="3411773093"/>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95944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0.091290553</a:t>
                      </a:r>
                    </a:p>
                  </a:txBody>
                  <a:tcPr marL="7620" marR="7620" marT="7620" marB="0" anchor="b"/>
                </a:tc>
                <a:extLst>
                  <a:ext uri="{0D108BD9-81ED-4DB2-BD59-A6C34878D82A}">
                    <a16:rowId xmlns="" xmlns:a16="http://schemas.microsoft.com/office/drawing/2014/main" val="1497244961"/>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177413</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0.091204188</a:t>
                      </a:r>
                    </a:p>
                  </a:txBody>
                  <a:tcPr marL="7620" marR="7620" marT="7620" marB="0" anchor="b"/>
                </a:tc>
                <a:extLst>
                  <a:ext uri="{0D108BD9-81ED-4DB2-BD59-A6C34878D82A}">
                    <a16:rowId xmlns="" xmlns:a16="http://schemas.microsoft.com/office/drawing/2014/main" val="2566679436"/>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245735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0.091215578</a:t>
                      </a:r>
                    </a:p>
                  </a:txBody>
                  <a:tcPr marL="7620" marR="7620" marT="7620" marB="0" anchor="b"/>
                </a:tc>
                <a:extLst>
                  <a:ext uri="{0D108BD9-81ED-4DB2-BD59-A6C34878D82A}">
                    <a16:rowId xmlns="" xmlns:a16="http://schemas.microsoft.com/office/drawing/2014/main" val="1989092759"/>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424072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0.09125459</a:t>
                      </a:r>
                    </a:p>
                  </a:txBody>
                  <a:tcPr marL="7620" marR="7620" marT="7620" marB="0" anchor="b"/>
                </a:tc>
                <a:extLst>
                  <a:ext uri="{0D108BD9-81ED-4DB2-BD59-A6C34878D82A}">
                    <a16:rowId xmlns="" xmlns:a16="http://schemas.microsoft.com/office/drawing/2014/main" val="3166731328"/>
                  </a:ext>
                </a:extLst>
              </a:tr>
              <a:tr h="384600">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2036320</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0.091257739</a:t>
                      </a:r>
                    </a:p>
                  </a:txBody>
                  <a:tcPr marL="7620" marR="7620" marT="7620" marB="0" anchor="b"/>
                </a:tc>
                <a:extLst>
                  <a:ext uri="{0D108BD9-81ED-4DB2-BD59-A6C34878D82A}">
                    <a16:rowId xmlns="" xmlns:a16="http://schemas.microsoft.com/office/drawing/2014/main" val="2910146890"/>
                  </a:ext>
                </a:extLst>
              </a:tr>
              <a:tr h="384600">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2323456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0.091257801</a:t>
                      </a:r>
                    </a:p>
                  </a:txBody>
                  <a:tcPr marL="7620" marR="7620" marT="7620" marB="0" anchor="b"/>
                </a:tc>
                <a:extLst>
                  <a:ext uri="{0D108BD9-81ED-4DB2-BD59-A6C34878D82A}">
                    <a16:rowId xmlns="" xmlns:a16="http://schemas.microsoft.com/office/drawing/2014/main" val="2569638192"/>
                  </a:ext>
                </a:extLst>
              </a:tr>
            </a:tbl>
          </a:graphicData>
        </a:graphic>
      </p:graphicFrame>
    </p:spTree>
    <p:extLst>
      <p:ext uri="{BB962C8B-B14F-4D97-AF65-F5344CB8AC3E}">
        <p14:creationId xmlns:p14="http://schemas.microsoft.com/office/powerpoint/2010/main" val="425330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2A3417-3435-9E2F-2876-01A0DAC8358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Data Reduction: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CD9B35DE-D983-7885-3451-8DA0089F9843}"/>
              </a:ext>
            </a:extLst>
          </p:cNvPr>
          <p:cNvSpPr>
            <a:spLocks noGrp="1"/>
          </p:cNvSpPr>
          <p:nvPr>
            <p:ph type="body" idx="1"/>
          </p:nvPr>
        </p:nvSpPr>
        <p:spPr>
          <a:xfrm>
            <a:off x="838200" y="1494025"/>
            <a:ext cx="10515600" cy="4351338"/>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The dimensionless parameters of Reynolds number, </a:t>
            </a:r>
            <a:r>
              <a:rPr lang="en-US" sz="2400" dirty="0" err="1">
                <a:latin typeface="Times New Roman" panose="02020603050405020304" pitchFamily="18" charset="0"/>
                <a:cs typeface="Times New Roman" panose="02020603050405020304" pitchFamily="18" charset="0"/>
              </a:rPr>
              <a:t>Grashof</a:t>
            </a:r>
            <a:r>
              <a:rPr lang="en-US" sz="2400" dirty="0">
                <a:latin typeface="Times New Roman" panose="02020603050405020304" pitchFamily="18" charset="0"/>
                <a:cs typeface="Times New Roman" panose="02020603050405020304" pitchFamily="18" charset="0"/>
              </a:rPr>
              <a:t> number, Richardson number, Nusselt number and friction factor are considered for the data reduction and they are expressed by the following relations: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43656074-C9E0-3794-3FFE-A3E616EF4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24</a:t>
            </a:fld>
            <a:endParaRPr lang="en-IN"/>
          </a:p>
        </p:txBody>
      </p:sp>
      <p:pic>
        <p:nvPicPr>
          <p:cNvPr id="8" name="Picture 7">
            <a:extLst>
              <a:ext uri="{FF2B5EF4-FFF2-40B4-BE49-F238E27FC236}">
                <a16:creationId xmlns="" xmlns:a16="http://schemas.microsoft.com/office/drawing/2014/main" id="{EF121F16-EB23-8979-B203-B133CE7D8181}"/>
              </a:ext>
            </a:extLst>
          </p:cNvPr>
          <p:cNvPicPr>
            <a:picLocks noChangeAspect="1"/>
          </p:cNvPicPr>
          <p:nvPr/>
        </p:nvPicPr>
        <p:blipFill>
          <a:blip r:embed="rId2"/>
          <a:stretch>
            <a:fillRect/>
          </a:stretch>
        </p:blipFill>
        <p:spPr>
          <a:xfrm>
            <a:off x="4651609" y="2835642"/>
            <a:ext cx="1917866" cy="3009721"/>
          </a:xfrm>
          <a:prstGeom prst="rect">
            <a:avLst/>
          </a:prstGeom>
        </p:spPr>
      </p:pic>
      <p:sp>
        <p:nvSpPr>
          <p:cNvPr id="9" name="TextBox 8">
            <a:extLst>
              <a:ext uri="{FF2B5EF4-FFF2-40B4-BE49-F238E27FC236}">
                <a16:creationId xmlns="" xmlns:a16="http://schemas.microsoft.com/office/drawing/2014/main" id="{6B854315-DBC3-F5A6-DBD8-35EBD8548398}"/>
              </a:ext>
            </a:extLst>
          </p:cNvPr>
          <p:cNvSpPr txBox="1"/>
          <p:nvPr/>
        </p:nvSpPr>
        <p:spPr>
          <a:xfrm>
            <a:off x="1047565" y="5784989"/>
            <a:ext cx="10306235"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Where V is average inlet velocity, q is heat flux, Tw and Tm represents the average surface temperature and bulk fluid temperature, respectively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26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1F2F9E-D2EC-13CA-4AAC-3C44BDB3655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95DB9F10-E6DC-6E52-3297-667D4AB1486E}"/>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Here we are using three nanoparticles infused in base fluid water, those are Aluminum oxide, titanium oxide and silicon oxide. There respective material properties are shown below:</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5FA760DC-325E-F86A-E8D4-230DD7F27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25</a:t>
            </a:fld>
            <a:endParaRPr lang="en-IN"/>
          </a:p>
        </p:txBody>
      </p:sp>
      <p:graphicFrame>
        <p:nvGraphicFramePr>
          <p:cNvPr id="5" name="Table 5">
            <a:extLst>
              <a:ext uri="{FF2B5EF4-FFF2-40B4-BE49-F238E27FC236}">
                <a16:creationId xmlns="" xmlns:a16="http://schemas.microsoft.com/office/drawing/2014/main" id="{1828A7F7-FEBF-CBF9-8818-6F55180235A9}"/>
              </a:ext>
            </a:extLst>
          </p:cNvPr>
          <p:cNvGraphicFramePr>
            <a:graphicFrameLocks noGrp="1"/>
          </p:cNvGraphicFramePr>
          <p:nvPr>
            <p:extLst>
              <p:ext uri="{D42A27DB-BD31-4B8C-83A1-F6EECF244321}">
                <p14:modId xmlns:p14="http://schemas.microsoft.com/office/powerpoint/2010/main" val="915688492"/>
              </p:ext>
            </p:extLst>
          </p:nvPr>
        </p:nvGraphicFramePr>
        <p:xfrm>
          <a:off x="1092938" y="3772029"/>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Al</a:t>
                      </a:r>
                      <a:r>
                        <a:rPr lang="en-IN" sz="1400" baseline="-250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O</a:t>
                      </a:r>
                      <a:r>
                        <a:rPr lang="en-IN" sz="1400" baseline="-25000" dirty="0">
                          <a:latin typeface="Times New Roman" panose="02020603050405020304" pitchFamily="18" charset="0"/>
                          <a:cs typeface="Times New Roman" panose="02020603050405020304" pitchFamily="18" charset="0"/>
                        </a:rPr>
                        <a:t>3</a:t>
                      </a:r>
                      <a:endParaRPr lang="en-IN" dirty="0"/>
                    </a:p>
                  </a:txBody>
                  <a:tcPr/>
                </a:tc>
                <a:tc>
                  <a:txBody>
                    <a:bodyPr/>
                    <a:lstStyle/>
                    <a:p>
                      <a:pPr algn="ctr"/>
                      <a:r>
                        <a:rPr lang="en-US" dirty="0"/>
                        <a:t>3880</a:t>
                      </a:r>
                      <a:endParaRPr lang="en-IN" dirty="0"/>
                    </a:p>
                  </a:txBody>
                  <a:tcPr/>
                </a:tc>
                <a:tc>
                  <a:txBody>
                    <a:bodyPr/>
                    <a:lstStyle/>
                    <a:p>
                      <a:pPr algn="ctr"/>
                      <a:r>
                        <a:rPr lang="en-US" dirty="0"/>
                        <a:t>773</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tc>
                  <a:txBody>
                    <a:bodyPr/>
                    <a:lstStyle/>
                    <a:p>
                      <a:pPr algn="ctr"/>
                      <a:r>
                        <a:rPr lang="en-US" dirty="0"/>
                        <a:t>36</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smtClean="0"/>
                        <a:t>Material0.597</a:t>
                      </a:r>
                      <a:endParaRPr lang="en-IN" dirty="0"/>
                    </a:p>
                  </a:txBody>
                  <a:tcPr/>
                </a:tc>
                <a:extLst>
                  <a:ext uri="{0D108BD9-81ED-4DB2-BD59-A6C34878D82A}">
                    <a16:rowId xmlns="" xmlns:a16="http://schemas.microsoft.com/office/drawing/2014/main" val="2500549046"/>
                  </a:ext>
                </a:extLst>
              </a:tr>
            </a:tbl>
          </a:graphicData>
        </a:graphic>
      </p:graphicFrame>
      <p:sp>
        <p:nvSpPr>
          <p:cNvPr id="6" name="TextBox 5">
            <a:extLst>
              <a:ext uri="{FF2B5EF4-FFF2-40B4-BE49-F238E27FC236}">
                <a16:creationId xmlns="" xmlns:a16="http://schemas.microsoft.com/office/drawing/2014/main" id="{E9F040E9-A616-7A56-2A06-79973DAF9257}"/>
              </a:ext>
            </a:extLst>
          </p:cNvPr>
          <p:cNvSpPr txBox="1"/>
          <p:nvPr/>
        </p:nvSpPr>
        <p:spPr>
          <a:xfrm>
            <a:off x="3674616" y="5478918"/>
            <a:ext cx="4935984" cy="307777"/>
          </a:xfrm>
          <a:prstGeom prst="rect">
            <a:avLst/>
          </a:prstGeom>
          <a:noFill/>
        </p:spPr>
        <p:txBody>
          <a:bodyPr wrap="square" rtlCol="0">
            <a:spAutoFit/>
          </a:bodyPr>
          <a:lstStyle/>
          <a:p>
            <a:r>
              <a:rPr lang="en-US" dirty="0"/>
              <a:t>Table-2: Aluminum oxide Material properties at T=293 K.</a:t>
            </a:r>
            <a:endParaRPr lang="en-IN" dirty="0"/>
          </a:p>
        </p:txBody>
      </p:sp>
    </p:spTree>
    <p:extLst>
      <p:ext uri="{BB962C8B-B14F-4D97-AF65-F5344CB8AC3E}">
        <p14:creationId xmlns:p14="http://schemas.microsoft.com/office/powerpoint/2010/main" val="395454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05165-E5B8-5E51-1BD8-7EF5BCD3C59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dirty="0"/>
          </a:p>
        </p:txBody>
      </p:sp>
      <p:sp>
        <p:nvSpPr>
          <p:cNvPr id="4" name="Slide Number Placeholder 3">
            <a:extLst>
              <a:ext uri="{FF2B5EF4-FFF2-40B4-BE49-F238E27FC236}">
                <a16:creationId xmlns="" xmlns:a16="http://schemas.microsoft.com/office/drawing/2014/main" id="{05E92FD7-3DBC-B00B-069B-EB86E3F68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26</a:t>
            </a:fld>
            <a:endParaRPr lang="en-IN"/>
          </a:p>
        </p:txBody>
      </p:sp>
      <p:graphicFrame>
        <p:nvGraphicFramePr>
          <p:cNvPr id="5" name="Table 5">
            <a:extLst>
              <a:ext uri="{FF2B5EF4-FFF2-40B4-BE49-F238E27FC236}">
                <a16:creationId xmlns="" xmlns:a16="http://schemas.microsoft.com/office/drawing/2014/main" id="{79801FFD-4E0A-56F5-7908-40DBC325BEBB}"/>
              </a:ext>
            </a:extLst>
          </p:cNvPr>
          <p:cNvGraphicFramePr>
            <a:graphicFrameLocks noGrp="1"/>
          </p:cNvGraphicFramePr>
          <p:nvPr>
            <p:extLst>
              <p:ext uri="{D42A27DB-BD31-4B8C-83A1-F6EECF244321}">
                <p14:modId xmlns:p14="http://schemas.microsoft.com/office/powerpoint/2010/main" val="2998633992"/>
              </p:ext>
            </p:extLst>
          </p:nvPr>
        </p:nvGraphicFramePr>
        <p:xfrm>
          <a:off x="838200" y="1805943"/>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TiO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4250</a:t>
                      </a:r>
                      <a:endParaRPr lang="en-IN" dirty="0"/>
                    </a:p>
                  </a:txBody>
                  <a:tcPr/>
                </a:tc>
                <a:tc>
                  <a:txBody>
                    <a:bodyPr/>
                    <a:lstStyle/>
                    <a:p>
                      <a:pPr algn="ctr"/>
                      <a:r>
                        <a:rPr lang="en-US" dirty="0"/>
                        <a:t>686.2</a:t>
                      </a:r>
                      <a:endParaRPr lang="en-IN" dirty="0"/>
                    </a:p>
                  </a:txBody>
                  <a:tcPr/>
                </a:tc>
                <a:tc>
                  <a:txBody>
                    <a:bodyPr/>
                    <a:lstStyle/>
                    <a:p>
                      <a:pPr algn="ctr"/>
                      <a:r>
                        <a:rPr lang="en-US" dirty="0"/>
                        <a:t>2.6e-8</a:t>
                      </a:r>
                      <a:endParaRPr lang="en-IN" dirty="0"/>
                    </a:p>
                  </a:txBody>
                  <a:tcPr/>
                </a:tc>
                <a:tc>
                  <a:txBody>
                    <a:bodyPr/>
                    <a:lstStyle/>
                    <a:p>
                      <a:pPr algn="ctr"/>
                      <a:r>
                        <a:rPr lang="en-US" dirty="0"/>
                        <a:t>//</a:t>
                      </a:r>
                      <a:endParaRPr lang="en-IN" dirty="0"/>
                    </a:p>
                  </a:txBody>
                  <a:tcPr/>
                </a:tc>
                <a:tc>
                  <a:txBody>
                    <a:bodyPr/>
                    <a:lstStyle/>
                    <a:p>
                      <a:pPr algn="ctr"/>
                      <a:r>
                        <a:rPr lang="en-US" dirty="0"/>
                        <a:t>8.9</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500549046"/>
                  </a:ext>
                </a:extLst>
              </a:tr>
            </a:tbl>
          </a:graphicData>
        </a:graphic>
      </p:graphicFrame>
      <p:sp>
        <p:nvSpPr>
          <p:cNvPr id="6" name="TextBox 5">
            <a:extLst>
              <a:ext uri="{FF2B5EF4-FFF2-40B4-BE49-F238E27FC236}">
                <a16:creationId xmlns="" xmlns:a16="http://schemas.microsoft.com/office/drawing/2014/main" id="{C7C32F51-4E4E-D0F4-188E-B26DFB4D1504}"/>
              </a:ext>
            </a:extLst>
          </p:cNvPr>
          <p:cNvSpPr txBox="1"/>
          <p:nvPr/>
        </p:nvSpPr>
        <p:spPr>
          <a:xfrm>
            <a:off x="3628008" y="3438658"/>
            <a:ext cx="4935984" cy="307777"/>
          </a:xfrm>
          <a:prstGeom prst="rect">
            <a:avLst/>
          </a:prstGeom>
          <a:noFill/>
        </p:spPr>
        <p:txBody>
          <a:bodyPr wrap="square" rtlCol="0">
            <a:spAutoFit/>
          </a:bodyPr>
          <a:lstStyle/>
          <a:p>
            <a:r>
              <a:rPr lang="en-US" dirty="0"/>
              <a:t>Table-3: Titanium oxide Material properties at T=293 K.</a:t>
            </a:r>
            <a:endParaRPr lang="en-IN" dirty="0"/>
          </a:p>
        </p:txBody>
      </p:sp>
      <p:graphicFrame>
        <p:nvGraphicFramePr>
          <p:cNvPr id="7" name="Table 5">
            <a:extLst>
              <a:ext uri="{FF2B5EF4-FFF2-40B4-BE49-F238E27FC236}">
                <a16:creationId xmlns="" xmlns:a16="http://schemas.microsoft.com/office/drawing/2014/main" id="{0BBD9741-BAA2-BDCD-C263-8A4309B487E8}"/>
              </a:ext>
            </a:extLst>
          </p:cNvPr>
          <p:cNvGraphicFramePr>
            <a:graphicFrameLocks noGrp="1"/>
          </p:cNvGraphicFramePr>
          <p:nvPr>
            <p:extLst>
              <p:ext uri="{D42A27DB-BD31-4B8C-83A1-F6EECF244321}">
                <p14:modId xmlns:p14="http://schemas.microsoft.com/office/powerpoint/2010/main" val="391051539"/>
              </p:ext>
            </p:extLst>
          </p:nvPr>
        </p:nvGraphicFramePr>
        <p:xfrm>
          <a:off x="838200" y="4388282"/>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 xmlns:a16="http://schemas.microsoft.com/office/drawing/2014/main" val="927085565"/>
                    </a:ext>
                  </a:extLst>
                </a:gridCol>
                <a:gridCol w="1633491">
                  <a:extLst>
                    <a:ext uri="{9D8B030D-6E8A-4147-A177-3AD203B41FA5}">
                      <a16:colId xmlns="" xmlns:a16="http://schemas.microsoft.com/office/drawing/2014/main" val="2368103277"/>
                    </a:ext>
                  </a:extLst>
                </a:gridCol>
                <a:gridCol w="1571348">
                  <a:extLst>
                    <a:ext uri="{9D8B030D-6E8A-4147-A177-3AD203B41FA5}">
                      <a16:colId xmlns="" xmlns:a16="http://schemas.microsoft.com/office/drawing/2014/main" val="4057124842"/>
                    </a:ext>
                  </a:extLst>
                </a:gridCol>
                <a:gridCol w="1846555">
                  <a:extLst>
                    <a:ext uri="{9D8B030D-6E8A-4147-A177-3AD203B41FA5}">
                      <a16:colId xmlns="" xmlns:a16="http://schemas.microsoft.com/office/drawing/2014/main" val="452439683"/>
                    </a:ext>
                  </a:extLst>
                </a:gridCol>
                <a:gridCol w="1660124">
                  <a:extLst>
                    <a:ext uri="{9D8B030D-6E8A-4147-A177-3AD203B41FA5}">
                      <a16:colId xmlns="" xmlns:a16="http://schemas.microsoft.com/office/drawing/2014/main" val="1764677959"/>
                    </a:ext>
                  </a:extLst>
                </a:gridCol>
                <a:gridCol w="2210539">
                  <a:extLst>
                    <a:ext uri="{9D8B030D-6E8A-4147-A177-3AD203B41FA5}">
                      <a16:colId xmlns=""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SiO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2220</a:t>
                      </a:r>
                      <a:endParaRPr lang="en-IN" dirty="0"/>
                    </a:p>
                  </a:txBody>
                  <a:tcPr/>
                </a:tc>
                <a:tc>
                  <a:txBody>
                    <a:bodyPr/>
                    <a:lstStyle/>
                    <a:p>
                      <a:pPr algn="ctr"/>
                      <a:r>
                        <a:rPr lang="en-US" dirty="0"/>
                        <a:t>745</a:t>
                      </a:r>
                      <a:endParaRPr lang="en-IN" dirty="0"/>
                    </a:p>
                  </a:txBody>
                  <a:tcPr/>
                </a:tc>
                <a:tc>
                  <a:txBody>
                    <a:bodyPr/>
                    <a:lstStyle/>
                    <a:p>
                      <a:pPr algn="ctr"/>
                      <a:r>
                        <a:rPr lang="en-US" dirty="0"/>
                        <a:t>4e-6</a:t>
                      </a:r>
                      <a:endParaRPr lang="en-IN" dirty="0"/>
                    </a:p>
                  </a:txBody>
                  <a:tcPr/>
                </a:tc>
                <a:tc>
                  <a:txBody>
                    <a:bodyPr/>
                    <a:lstStyle/>
                    <a:p>
                      <a:pPr algn="ctr"/>
                      <a:r>
                        <a:rPr lang="en-US" dirty="0"/>
                        <a:t>//</a:t>
                      </a:r>
                      <a:endParaRPr lang="en-IN" dirty="0"/>
                    </a:p>
                  </a:txBody>
                  <a:tcPr/>
                </a:tc>
                <a:tc>
                  <a:txBody>
                    <a:bodyPr/>
                    <a:lstStyle/>
                    <a:p>
                      <a:pPr algn="ctr"/>
                      <a:r>
                        <a:rPr lang="en-US" dirty="0"/>
                        <a:t>10.4</a:t>
                      </a:r>
                      <a:endParaRPr lang="en-IN" dirty="0"/>
                    </a:p>
                  </a:txBody>
                  <a:tcPr/>
                </a:tc>
                <a:extLst>
                  <a:ext uri="{0D108BD9-81ED-4DB2-BD59-A6C34878D82A}">
                    <a16:rowId xmlns=""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500549046"/>
                  </a:ext>
                </a:extLst>
              </a:tr>
            </a:tbl>
          </a:graphicData>
        </a:graphic>
      </p:graphicFrame>
      <p:sp>
        <p:nvSpPr>
          <p:cNvPr id="8" name="TextBox 7">
            <a:extLst>
              <a:ext uri="{FF2B5EF4-FFF2-40B4-BE49-F238E27FC236}">
                <a16:creationId xmlns="" xmlns:a16="http://schemas.microsoft.com/office/drawing/2014/main" id="{AF9A6EC2-ED81-C9DB-4CF4-3C7F182255B9}"/>
              </a:ext>
            </a:extLst>
          </p:cNvPr>
          <p:cNvSpPr txBox="1"/>
          <p:nvPr/>
        </p:nvSpPr>
        <p:spPr>
          <a:xfrm>
            <a:off x="3628008" y="5955027"/>
            <a:ext cx="4935984" cy="307777"/>
          </a:xfrm>
          <a:prstGeom prst="rect">
            <a:avLst/>
          </a:prstGeom>
          <a:noFill/>
        </p:spPr>
        <p:txBody>
          <a:bodyPr wrap="square" rtlCol="0">
            <a:spAutoFit/>
          </a:bodyPr>
          <a:lstStyle/>
          <a:p>
            <a:r>
              <a:rPr lang="en-US" dirty="0"/>
              <a:t>Table-4: Silicon oxide Material properties at T=293 K.</a:t>
            </a:r>
            <a:endParaRPr lang="en-IN" dirty="0"/>
          </a:p>
        </p:txBody>
      </p:sp>
    </p:spTree>
    <p:extLst>
      <p:ext uri="{BB962C8B-B14F-4D97-AF65-F5344CB8AC3E}">
        <p14:creationId xmlns:p14="http://schemas.microsoft.com/office/powerpoint/2010/main" val="398978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6A8176-D810-DFC2-45A4-ED728D867085}"/>
              </a:ext>
            </a:extLst>
          </p:cNvPr>
          <p:cNvSpPr>
            <a:spLocks noGrp="1"/>
          </p:cNvSpPr>
          <p:nvPr>
            <p:ph type="title"/>
          </p:nvPr>
        </p:nvSpPr>
        <p:spPr>
          <a:xfrm>
            <a:off x="838200" y="723644"/>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Correlations formulas varying by volumetric concentrations: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16AE1047-E5DE-8EC0-C78F-86CE4FE466D7}"/>
              </a:ext>
            </a:extLst>
          </p:cNvPr>
          <p:cNvPicPr>
            <a:picLocks noChangeAspect="1"/>
          </p:cNvPicPr>
          <p:nvPr/>
        </p:nvPicPr>
        <p:blipFill>
          <a:blip r:embed="rId2"/>
          <a:stretch>
            <a:fillRect/>
          </a:stretch>
        </p:blipFill>
        <p:spPr>
          <a:xfrm>
            <a:off x="2235058" y="2138566"/>
            <a:ext cx="8076992" cy="1632815"/>
          </a:xfrm>
          <a:prstGeom prst="rect">
            <a:avLst/>
          </a:prstGeom>
        </p:spPr>
      </p:pic>
      <p:sp>
        <p:nvSpPr>
          <p:cNvPr id="4" name="Slide Number Placeholder 3">
            <a:extLst>
              <a:ext uri="{FF2B5EF4-FFF2-40B4-BE49-F238E27FC236}">
                <a16:creationId xmlns="" xmlns:a16="http://schemas.microsoft.com/office/drawing/2014/main" id="{9BC0FFAA-371F-8C81-F650-445F5263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27</a:t>
            </a:fld>
            <a:endParaRPr lang="en-IN"/>
          </a:p>
        </p:txBody>
      </p:sp>
      <p:pic>
        <p:nvPicPr>
          <p:cNvPr id="6" name="Picture 5">
            <a:extLst>
              <a:ext uri="{FF2B5EF4-FFF2-40B4-BE49-F238E27FC236}">
                <a16:creationId xmlns="" xmlns:a16="http://schemas.microsoft.com/office/drawing/2014/main" id="{C677524E-FC52-51FE-206F-88D6082FFE8C}"/>
              </a:ext>
            </a:extLst>
          </p:cNvPr>
          <p:cNvPicPr>
            <a:picLocks noChangeAspect="1"/>
          </p:cNvPicPr>
          <p:nvPr/>
        </p:nvPicPr>
        <p:blipFill>
          <a:blip r:embed="rId3"/>
          <a:stretch>
            <a:fillRect/>
          </a:stretch>
        </p:blipFill>
        <p:spPr>
          <a:xfrm>
            <a:off x="3669717" y="3642848"/>
            <a:ext cx="4852563" cy="806867"/>
          </a:xfrm>
          <a:prstGeom prst="rect">
            <a:avLst/>
          </a:prstGeom>
        </p:spPr>
      </p:pic>
      <p:sp>
        <p:nvSpPr>
          <p:cNvPr id="8" name="TextBox 7">
            <a:extLst>
              <a:ext uri="{FF2B5EF4-FFF2-40B4-BE49-F238E27FC236}">
                <a16:creationId xmlns="" xmlns:a16="http://schemas.microsoft.com/office/drawing/2014/main" id="{A9F05CC3-A570-FE45-71EB-EB66D3C6EFB3}"/>
              </a:ext>
            </a:extLst>
          </p:cNvPr>
          <p:cNvSpPr txBox="1"/>
          <p:nvPr/>
        </p:nvSpPr>
        <p:spPr>
          <a:xfrm>
            <a:off x="2235058" y="4368684"/>
            <a:ext cx="8127506" cy="923330"/>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With                                in which </a:t>
            </a:r>
            <a:r>
              <a:rPr lang="en-US" sz="1800" b="0" i="1" dirty="0">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 is the molecular weight of the base fluid, </a:t>
            </a:r>
            <a:r>
              <a:rPr lang="en-US" sz="1800" b="0" i="1" dirty="0">
                <a:solidFill>
                  <a:srgbClr val="333333"/>
                </a:solidFill>
                <a:effectLst/>
                <a:latin typeface="Times New Roman" panose="02020603050405020304" pitchFamily="18" charset="0"/>
                <a:cs typeface="Times New Roman" panose="02020603050405020304" pitchFamily="18" charset="0"/>
              </a:rPr>
              <a:t>N</a:t>
            </a:r>
            <a:r>
              <a:rPr lang="en-US" sz="1800" b="0" i="0" dirty="0">
                <a:solidFill>
                  <a:srgbClr val="333333"/>
                </a:solidFill>
                <a:effectLst/>
                <a:latin typeface="Times New Roman" panose="02020603050405020304" pitchFamily="18" charset="0"/>
                <a:cs typeface="Times New Roman" panose="02020603050405020304" pitchFamily="18" charset="0"/>
              </a:rPr>
              <a:t> is the Avogadro number, and </a:t>
            </a:r>
            <a:r>
              <a:rPr lang="en-US" sz="1800" b="0" i="1" dirty="0">
                <a:solidFill>
                  <a:srgbClr val="333333"/>
                </a:solidFill>
                <a:effectLst/>
                <a:latin typeface="Times New Roman" panose="02020603050405020304" pitchFamily="18" charset="0"/>
                <a:cs typeface="Times New Roman" panose="02020603050405020304" pitchFamily="18" charset="0"/>
              </a:rPr>
              <a:t>ρ</a:t>
            </a:r>
            <a:r>
              <a:rPr lang="en-US" sz="1800" b="0" i="1" baseline="-25000" dirty="0">
                <a:solidFill>
                  <a:srgbClr val="333333"/>
                </a:solidFill>
                <a:effectLst/>
                <a:latin typeface="Times New Roman" panose="02020603050405020304" pitchFamily="18" charset="0"/>
                <a:cs typeface="Times New Roman" panose="02020603050405020304" pitchFamily="18" charset="0"/>
              </a:rPr>
              <a:t>f</a:t>
            </a:r>
            <a:r>
              <a:rPr lang="en-US" sz="1800" b="0" i="0" baseline="-25000" dirty="0">
                <a:solidFill>
                  <a:srgbClr val="333333"/>
                </a:solidFill>
                <a:effectLst/>
                <a:latin typeface="Times New Roman" panose="02020603050405020304" pitchFamily="18" charset="0"/>
                <a:cs typeface="Times New Roman" panose="02020603050405020304" pitchFamily="18" charset="0"/>
              </a:rPr>
              <a:t>,0</a:t>
            </a:r>
            <a:r>
              <a:rPr lang="en-US" sz="1800" b="0" i="0" dirty="0">
                <a:solidFill>
                  <a:srgbClr val="333333"/>
                </a:solidFill>
                <a:effectLst/>
                <a:latin typeface="Times New Roman" panose="02020603050405020304" pitchFamily="18" charset="0"/>
                <a:cs typeface="Times New Roman" panose="02020603050405020304" pitchFamily="18" charset="0"/>
              </a:rPr>
              <a:t> is the mass density of the base fluid calculated at </a:t>
            </a:r>
            <a:r>
              <a:rPr lang="en-US" sz="1800" b="0" i="1" dirty="0">
                <a:solidFill>
                  <a:srgbClr val="333333"/>
                </a:solidFill>
                <a:effectLst/>
                <a:latin typeface="Times New Roman" panose="02020603050405020304" pitchFamily="18" charset="0"/>
                <a:cs typeface="Times New Roman" panose="02020603050405020304" pitchFamily="18" charset="0"/>
              </a:rPr>
              <a:t>T</a:t>
            </a:r>
            <a:r>
              <a:rPr lang="en-US" sz="1800" b="0" i="0" dirty="0">
                <a:solidFill>
                  <a:srgbClr val="333333"/>
                </a:solidFill>
                <a:effectLst/>
                <a:latin typeface="Times New Roman" panose="02020603050405020304" pitchFamily="18" charset="0"/>
                <a:cs typeface="Times New Roman" panose="02020603050405020304" pitchFamily="18" charset="0"/>
              </a:rPr>
              <a:t> = 293 K</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 xmlns:a16="http://schemas.microsoft.com/office/drawing/2014/main" id="{DE55BF02-200F-960A-1BE5-C54F11004BAD}"/>
              </a:ext>
            </a:extLst>
          </p:cNvPr>
          <p:cNvPicPr>
            <a:picLocks noChangeAspect="1"/>
          </p:cNvPicPr>
          <p:nvPr/>
        </p:nvPicPr>
        <p:blipFill>
          <a:blip r:embed="rId4"/>
          <a:stretch>
            <a:fillRect/>
          </a:stretch>
        </p:blipFill>
        <p:spPr>
          <a:xfrm>
            <a:off x="2826803" y="4397848"/>
            <a:ext cx="1685827" cy="320307"/>
          </a:xfrm>
          <a:prstGeom prst="rect">
            <a:avLst/>
          </a:prstGeom>
        </p:spPr>
      </p:pic>
      <p:pic>
        <p:nvPicPr>
          <p:cNvPr id="12" name="Picture 11">
            <a:extLst>
              <a:ext uri="{FF2B5EF4-FFF2-40B4-BE49-F238E27FC236}">
                <a16:creationId xmlns="" xmlns:a16="http://schemas.microsoft.com/office/drawing/2014/main" id="{090D8B89-0EFE-CC29-1757-ABA9983B8283}"/>
              </a:ext>
            </a:extLst>
          </p:cNvPr>
          <p:cNvPicPr>
            <a:picLocks noChangeAspect="1"/>
          </p:cNvPicPr>
          <p:nvPr/>
        </p:nvPicPr>
        <p:blipFill>
          <a:blip r:embed="rId5"/>
          <a:stretch>
            <a:fillRect/>
          </a:stretch>
        </p:blipFill>
        <p:spPr>
          <a:xfrm>
            <a:off x="3296369" y="5321178"/>
            <a:ext cx="5954370" cy="707541"/>
          </a:xfrm>
          <a:prstGeom prst="rect">
            <a:avLst/>
          </a:prstGeom>
        </p:spPr>
      </p:pic>
    </p:spTree>
    <p:extLst>
      <p:ext uri="{BB962C8B-B14F-4D97-AF65-F5344CB8AC3E}">
        <p14:creationId xmlns:p14="http://schemas.microsoft.com/office/powerpoint/2010/main" val="298612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AFC67-A0F7-5D73-C0F9-794393FDC24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Thermo-Physical Properties of Nanofluids:</a:t>
            </a:r>
            <a:endParaRPr lang="en-IN" sz="3200" dirty="0"/>
          </a:p>
        </p:txBody>
      </p:sp>
      <p:sp>
        <p:nvSpPr>
          <p:cNvPr id="3" name="Text Placeholder 2">
            <a:extLst>
              <a:ext uri="{FF2B5EF4-FFF2-40B4-BE49-F238E27FC236}">
                <a16:creationId xmlns="" xmlns:a16="http://schemas.microsoft.com/office/drawing/2014/main" id="{0212C904-8C2D-D8D1-E8EC-EA64E8E3C32A}"/>
              </a:ext>
            </a:extLst>
          </p:cNvPr>
          <p:cNvSpPr>
            <a:spLocks noGrp="1"/>
          </p:cNvSpPr>
          <p:nvPr>
            <p:ph type="body" idx="1"/>
          </p:nvPr>
        </p:nvSpPr>
        <p:spPr/>
        <p:txBody>
          <a:bodyPr/>
          <a:lstStyle/>
          <a:p>
            <a:pPr>
              <a:lnSpc>
                <a:spcPct val="100000"/>
              </a:lnSpc>
            </a:pPr>
            <a:r>
              <a:rPr lang="en-US" sz="2400" dirty="0">
                <a:latin typeface="Times New Roman" panose="02020603050405020304" pitchFamily="18" charset="0"/>
                <a:cs typeface="Times New Roman" panose="02020603050405020304" pitchFamily="18" charset="0"/>
              </a:rPr>
              <a:t>Here we are using water based Aluminum oxide, Titanium oxide and Silicon oxide nanofluids. There respective Thermo-Physical properties are shown below:</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 xmlns:a16="http://schemas.microsoft.com/office/drawing/2014/main" id="{0ECC31A4-96A7-6D9F-850F-DA2C99973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28</a:t>
            </a:fld>
            <a:endParaRPr lang="en-IN"/>
          </a:p>
        </p:txBody>
      </p:sp>
      <p:graphicFrame>
        <p:nvGraphicFramePr>
          <p:cNvPr id="6" name="Table 6">
            <a:extLst>
              <a:ext uri="{FF2B5EF4-FFF2-40B4-BE49-F238E27FC236}">
                <a16:creationId xmlns="" xmlns:a16="http://schemas.microsoft.com/office/drawing/2014/main" id="{07D22A03-8C6B-5E67-83F1-932D6A1609B9}"/>
              </a:ext>
            </a:extLst>
          </p:cNvPr>
          <p:cNvGraphicFramePr>
            <a:graphicFrameLocks noGrp="1"/>
          </p:cNvGraphicFramePr>
          <p:nvPr>
            <p:extLst>
              <p:ext uri="{D42A27DB-BD31-4B8C-83A1-F6EECF244321}">
                <p14:modId xmlns:p14="http://schemas.microsoft.com/office/powerpoint/2010/main" val="4160402275"/>
              </p:ext>
            </p:extLst>
          </p:nvPr>
        </p:nvGraphicFramePr>
        <p:xfrm>
          <a:off x="1197500" y="3507255"/>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1027</a:t>
                      </a:r>
                      <a:endParaRPr lang="en-IN" dirty="0"/>
                    </a:p>
                  </a:txBody>
                  <a:tcPr/>
                </a:tc>
                <a:tc>
                  <a:txBody>
                    <a:bodyPr/>
                    <a:lstStyle/>
                    <a:p>
                      <a:pPr algn="ctr"/>
                      <a:r>
                        <a:rPr lang="en-US" dirty="0"/>
                        <a:t>4053</a:t>
                      </a:r>
                      <a:endParaRPr lang="en-IN" dirty="0"/>
                    </a:p>
                  </a:txBody>
                  <a:tcPr/>
                </a:tc>
                <a:tc>
                  <a:txBody>
                    <a:bodyPr/>
                    <a:lstStyle/>
                    <a:p>
                      <a:pPr algn="ctr"/>
                      <a:r>
                        <a:rPr lang="en-US" dirty="0"/>
                        <a:t>2.098e-4</a:t>
                      </a:r>
                      <a:endParaRPr lang="en-IN" dirty="0"/>
                    </a:p>
                  </a:txBody>
                  <a:tcPr/>
                </a:tc>
                <a:tc>
                  <a:txBody>
                    <a:bodyPr/>
                    <a:lstStyle/>
                    <a:p>
                      <a:pPr algn="ctr"/>
                      <a:r>
                        <a:rPr lang="en-US" dirty="0"/>
                        <a:t>1082e-6</a:t>
                      </a:r>
                      <a:endParaRPr lang="en-IN" dirty="0"/>
                    </a:p>
                  </a:txBody>
                  <a:tcPr/>
                </a:tc>
                <a:tc>
                  <a:txBody>
                    <a:bodyPr/>
                    <a:lstStyle/>
                    <a:p>
                      <a:pPr algn="ctr"/>
                      <a:r>
                        <a:rPr lang="en-US" dirty="0"/>
                        <a:t>0.622</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1056</a:t>
                      </a:r>
                      <a:endParaRPr lang="en-IN" dirty="0"/>
                    </a:p>
                  </a:txBody>
                  <a:tcPr/>
                </a:tc>
                <a:tc>
                  <a:txBody>
                    <a:bodyPr/>
                    <a:lstStyle/>
                    <a:p>
                      <a:pPr algn="ctr"/>
                      <a:r>
                        <a:rPr lang="en-US" dirty="0"/>
                        <a:t>3931</a:t>
                      </a:r>
                      <a:endParaRPr lang="en-IN" dirty="0"/>
                    </a:p>
                  </a:txBody>
                  <a:tcPr/>
                </a:tc>
                <a:tc>
                  <a:txBody>
                    <a:bodyPr/>
                    <a:lstStyle/>
                    <a:p>
                      <a:pPr algn="ctr"/>
                      <a:r>
                        <a:rPr lang="en-US" dirty="0"/>
                        <a:t>2.095e-4</a:t>
                      </a:r>
                    </a:p>
                  </a:txBody>
                  <a:tcPr/>
                </a:tc>
                <a:tc>
                  <a:txBody>
                    <a:bodyPr/>
                    <a:lstStyle/>
                    <a:p>
                      <a:pPr algn="ctr"/>
                      <a:r>
                        <a:rPr lang="en-US" dirty="0"/>
                        <a:t>1193e-6</a:t>
                      </a:r>
                      <a:endParaRPr lang="en-IN" dirty="0"/>
                    </a:p>
                  </a:txBody>
                  <a:tcPr/>
                </a:tc>
                <a:tc>
                  <a:txBody>
                    <a:bodyPr/>
                    <a:lstStyle/>
                    <a:p>
                      <a:pPr algn="ctr"/>
                      <a:r>
                        <a:rPr lang="en-US" dirty="0"/>
                        <a:t>0.636</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1113</a:t>
                      </a:r>
                      <a:endParaRPr lang="en-IN" dirty="0"/>
                    </a:p>
                  </a:txBody>
                  <a:tcPr/>
                </a:tc>
                <a:tc>
                  <a:txBody>
                    <a:bodyPr/>
                    <a:lstStyle/>
                    <a:p>
                      <a:pPr algn="ctr"/>
                      <a:r>
                        <a:rPr lang="en-US" dirty="0"/>
                        <a:t>3707</a:t>
                      </a:r>
                      <a:endParaRPr lang="en-IN" dirty="0"/>
                    </a:p>
                  </a:txBody>
                  <a:tcPr/>
                </a:tc>
                <a:tc>
                  <a:txBody>
                    <a:bodyPr/>
                    <a:lstStyle/>
                    <a:p>
                      <a:pPr algn="ctr"/>
                      <a:r>
                        <a:rPr lang="en-US" dirty="0"/>
                        <a:t>2.09e-4</a:t>
                      </a:r>
                      <a:endParaRPr lang="en-IN" dirty="0"/>
                    </a:p>
                  </a:txBody>
                  <a:tcPr/>
                </a:tc>
                <a:tc>
                  <a:txBody>
                    <a:bodyPr/>
                    <a:lstStyle/>
                    <a:p>
                      <a:pPr algn="ctr"/>
                      <a:r>
                        <a:rPr lang="en-US" dirty="0"/>
                        <a:t>1511e-6</a:t>
                      </a:r>
                      <a:endParaRPr lang="en-IN" dirty="0"/>
                    </a:p>
                  </a:txBody>
                  <a:tcPr/>
                </a:tc>
                <a:tc>
                  <a:txBody>
                    <a:bodyPr/>
                    <a:lstStyle/>
                    <a:p>
                      <a:pPr algn="ctr"/>
                      <a:r>
                        <a:rPr lang="en-US" dirty="0"/>
                        <a:t>0.658</a:t>
                      </a:r>
                      <a:endParaRPr lang="en-IN" dirty="0"/>
                    </a:p>
                  </a:txBody>
                  <a:tcPr/>
                </a:tc>
                <a:extLst>
                  <a:ext uri="{0D108BD9-81ED-4DB2-BD59-A6C34878D82A}">
                    <a16:rowId xmlns="" xmlns:a16="http://schemas.microsoft.com/office/drawing/2014/main" val="1830512130"/>
                  </a:ext>
                </a:extLst>
              </a:tr>
            </a:tbl>
          </a:graphicData>
        </a:graphic>
      </p:graphicFrame>
      <p:sp>
        <p:nvSpPr>
          <p:cNvPr id="8" name="TextBox 7">
            <a:extLst>
              <a:ext uri="{FF2B5EF4-FFF2-40B4-BE49-F238E27FC236}">
                <a16:creationId xmlns="" xmlns:a16="http://schemas.microsoft.com/office/drawing/2014/main" id="{985F4852-AE51-741F-D921-DBA4D3B06580}"/>
              </a:ext>
            </a:extLst>
          </p:cNvPr>
          <p:cNvSpPr txBox="1"/>
          <p:nvPr/>
        </p:nvSpPr>
        <p:spPr>
          <a:xfrm>
            <a:off x="2911875" y="5901522"/>
            <a:ext cx="7519387" cy="307777"/>
          </a:xfrm>
          <a:prstGeom prst="rect">
            <a:avLst/>
          </a:prstGeom>
          <a:noFill/>
        </p:spPr>
        <p:txBody>
          <a:bodyPr wrap="square" rtlCol="0">
            <a:spAutoFit/>
          </a:bodyPr>
          <a:lstStyle/>
          <a:p>
            <a:r>
              <a:rPr lang="en-US" dirty="0"/>
              <a:t>Table-5: Water based Aluminum oxide Nanofluid Thermo-physical properties at T=293 K.</a:t>
            </a:r>
            <a:endParaRPr lang="en-IN" dirty="0"/>
          </a:p>
        </p:txBody>
      </p:sp>
    </p:spTree>
    <p:extLst>
      <p:ext uri="{BB962C8B-B14F-4D97-AF65-F5344CB8AC3E}">
        <p14:creationId xmlns:p14="http://schemas.microsoft.com/office/powerpoint/2010/main" val="3135129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55C4AC-BE2C-EC7E-4D9F-63CDF20B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29</a:t>
            </a:fld>
            <a:endParaRPr lang="en-IN"/>
          </a:p>
        </p:txBody>
      </p:sp>
      <p:graphicFrame>
        <p:nvGraphicFramePr>
          <p:cNvPr id="6" name="Table 6">
            <a:extLst>
              <a:ext uri="{FF2B5EF4-FFF2-40B4-BE49-F238E27FC236}">
                <a16:creationId xmlns="" xmlns:a16="http://schemas.microsoft.com/office/drawing/2014/main" id="{0DD6F8BB-0B62-0A45-254E-18FFF3848CFB}"/>
              </a:ext>
            </a:extLst>
          </p:cNvPr>
          <p:cNvGraphicFramePr>
            <a:graphicFrameLocks noGrp="1"/>
          </p:cNvGraphicFramePr>
          <p:nvPr>
            <p:extLst>
              <p:ext uri="{D42A27DB-BD31-4B8C-83A1-F6EECF244321}">
                <p14:modId xmlns:p14="http://schemas.microsoft.com/office/powerpoint/2010/main" val="2224946620"/>
              </p:ext>
            </p:extLst>
          </p:nvPr>
        </p:nvGraphicFramePr>
        <p:xfrm>
          <a:off x="948924" y="539132"/>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1030.718</a:t>
                      </a:r>
                      <a:endParaRPr lang="en-IN" dirty="0"/>
                    </a:p>
                  </a:txBody>
                  <a:tcPr/>
                </a:tc>
                <a:tc>
                  <a:txBody>
                    <a:bodyPr/>
                    <a:lstStyle/>
                    <a:p>
                      <a:pPr algn="ctr"/>
                      <a:r>
                        <a:rPr lang="en-US" dirty="0"/>
                        <a:t>4037.85631</a:t>
                      </a:r>
                      <a:endParaRPr lang="en-IN" dirty="0"/>
                    </a:p>
                  </a:txBody>
                  <a:tcPr/>
                </a:tc>
                <a:tc>
                  <a:txBody>
                    <a:bodyPr/>
                    <a:lstStyle/>
                    <a:p>
                      <a:pPr algn="ctr"/>
                      <a:r>
                        <a:rPr lang="en-US" dirty="0"/>
                        <a:t>2.095e-4</a:t>
                      </a:r>
                      <a:endParaRPr lang="en-IN" dirty="0"/>
                    </a:p>
                  </a:txBody>
                  <a:tcPr/>
                </a:tc>
                <a:tc>
                  <a:txBody>
                    <a:bodyPr/>
                    <a:lstStyle/>
                    <a:p>
                      <a:pPr algn="ctr"/>
                      <a:r>
                        <a:rPr lang="en-US" dirty="0"/>
                        <a:t>1035.68e-6</a:t>
                      </a:r>
                      <a:endParaRPr lang="en-IN" dirty="0"/>
                    </a:p>
                  </a:txBody>
                  <a:tcPr/>
                </a:tc>
                <a:tc>
                  <a:txBody>
                    <a:bodyPr/>
                    <a:lstStyle/>
                    <a:p>
                      <a:pPr algn="ctr"/>
                      <a:r>
                        <a:rPr lang="en-US" dirty="0"/>
                        <a:t>0.59847</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1063.236</a:t>
                      </a:r>
                      <a:endParaRPr lang="en-IN" dirty="0"/>
                    </a:p>
                  </a:txBody>
                  <a:tcPr/>
                </a:tc>
                <a:tc>
                  <a:txBody>
                    <a:bodyPr/>
                    <a:lstStyle/>
                    <a:p>
                      <a:pPr algn="ctr"/>
                      <a:r>
                        <a:rPr lang="en-US" dirty="0"/>
                        <a:t>3902.5296</a:t>
                      </a:r>
                      <a:endParaRPr lang="en-IN" dirty="0"/>
                    </a:p>
                  </a:txBody>
                  <a:tcPr/>
                </a:tc>
                <a:tc>
                  <a:txBody>
                    <a:bodyPr/>
                    <a:lstStyle/>
                    <a:p>
                      <a:pPr algn="ctr"/>
                      <a:r>
                        <a:rPr lang="en-US" dirty="0"/>
                        <a:t>2.09e-4</a:t>
                      </a:r>
                    </a:p>
                  </a:txBody>
                  <a:tcPr/>
                </a:tc>
                <a:tc>
                  <a:txBody>
                    <a:bodyPr/>
                    <a:lstStyle/>
                    <a:p>
                      <a:pPr algn="ctr"/>
                      <a:r>
                        <a:rPr lang="en-US" dirty="0"/>
                        <a:t>1084.24e-6</a:t>
                      </a:r>
                      <a:endParaRPr lang="en-IN" dirty="0"/>
                    </a:p>
                  </a:txBody>
                  <a:tcPr/>
                </a:tc>
                <a:tc>
                  <a:txBody>
                    <a:bodyPr/>
                    <a:lstStyle/>
                    <a:p>
                      <a:pPr algn="ctr"/>
                      <a:r>
                        <a:rPr lang="en-US" dirty="0"/>
                        <a:t>0.59932</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1128.272</a:t>
                      </a:r>
                      <a:endParaRPr lang="en-IN" dirty="0"/>
                    </a:p>
                  </a:txBody>
                  <a:tcPr/>
                </a:tc>
                <a:tc>
                  <a:txBody>
                    <a:bodyPr/>
                    <a:lstStyle/>
                    <a:p>
                      <a:pPr algn="ctr"/>
                      <a:r>
                        <a:rPr lang="en-US" dirty="0"/>
                        <a:t>3655.2772</a:t>
                      </a:r>
                      <a:endParaRPr lang="en-IN" dirty="0"/>
                    </a:p>
                  </a:txBody>
                  <a:tcPr/>
                </a:tc>
                <a:tc>
                  <a:txBody>
                    <a:bodyPr/>
                    <a:lstStyle/>
                    <a:p>
                      <a:pPr algn="ctr"/>
                      <a:r>
                        <a:rPr lang="en-US" dirty="0"/>
                        <a:t>2.0798e-4</a:t>
                      </a:r>
                      <a:endParaRPr lang="en-IN" dirty="0"/>
                    </a:p>
                  </a:txBody>
                  <a:tcPr/>
                </a:tc>
                <a:tc>
                  <a:txBody>
                    <a:bodyPr/>
                    <a:lstStyle/>
                    <a:p>
                      <a:pPr algn="ctr"/>
                      <a:r>
                        <a:rPr lang="en-US" dirty="0"/>
                        <a:t>1199.06e-6</a:t>
                      </a:r>
                      <a:endParaRPr lang="en-IN" dirty="0"/>
                    </a:p>
                  </a:txBody>
                  <a:tcPr/>
                </a:tc>
                <a:tc>
                  <a:txBody>
                    <a:bodyPr/>
                    <a:lstStyle/>
                    <a:p>
                      <a:pPr algn="ctr"/>
                      <a:r>
                        <a:rPr lang="en-US" dirty="0"/>
                        <a:t>0.60067</a:t>
                      </a:r>
                      <a:endParaRPr lang="en-IN" dirty="0"/>
                    </a:p>
                  </a:txBody>
                  <a:tcPr/>
                </a:tc>
                <a:extLst>
                  <a:ext uri="{0D108BD9-81ED-4DB2-BD59-A6C34878D82A}">
                    <a16:rowId xmlns="" xmlns:a16="http://schemas.microsoft.com/office/drawing/2014/main" val="1830512130"/>
                  </a:ext>
                </a:extLst>
              </a:tr>
            </a:tbl>
          </a:graphicData>
        </a:graphic>
      </p:graphicFrame>
      <p:sp>
        <p:nvSpPr>
          <p:cNvPr id="7" name="TextBox 6">
            <a:extLst>
              <a:ext uri="{FF2B5EF4-FFF2-40B4-BE49-F238E27FC236}">
                <a16:creationId xmlns="" xmlns:a16="http://schemas.microsoft.com/office/drawing/2014/main" id="{2F2FF546-E806-3FE8-7B67-A6EB778D7F03}"/>
              </a:ext>
            </a:extLst>
          </p:cNvPr>
          <p:cNvSpPr txBox="1"/>
          <p:nvPr/>
        </p:nvSpPr>
        <p:spPr>
          <a:xfrm>
            <a:off x="2824579" y="6094583"/>
            <a:ext cx="7519387" cy="307777"/>
          </a:xfrm>
          <a:prstGeom prst="rect">
            <a:avLst/>
          </a:prstGeom>
          <a:noFill/>
        </p:spPr>
        <p:txBody>
          <a:bodyPr wrap="square" rtlCol="0">
            <a:spAutoFit/>
          </a:bodyPr>
          <a:lstStyle/>
          <a:p>
            <a:r>
              <a:rPr lang="en-US" dirty="0"/>
              <a:t>Table-7: Water based Silicon oxide Nanofluid Thermo-physical properties at T=293 K.</a:t>
            </a:r>
            <a:endParaRPr lang="en-IN" dirty="0"/>
          </a:p>
        </p:txBody>
      </p:sp>
      <p:graphicFrame>
        <p:nvGraphicFramePr>
          <p:cNvPr id="8" name="Table 6">
            <a:extLst>
              <a:ext uri="{FF2B5EF4-FFF2-40B4-BE49-F238E27FC236}">
                <a16:creationId xmlns="" xmlns:a16="http://schemas.microsoft.com/office/drawing/2014/main" id="{A2F7ACFA-03CC-FD81-FA6B-FCCDE277154D}"/>
              </a:ext>
            </a:extLst>
          </p:cNvPr>
          <p:cNvGraphicFramePr>
            <a:graphicFrameLocks noGrp="1"/>
          </p:cNvGraphicFramePr>
          <p:nvPr>
            <p:extLst>
              <p:ext uri="{D42A27DB-BD31-4B8C-83A1-F6EECF244321}">
                <p14:modId xmlns:p14="http://schemas.microsoft.com/office/powerpoint/2010/main" val="2879206667"/>
              </p:ext>
            </p:extLst>
          </p:nvPr>
        </p:nvGraphicFramePr>
        <p:xfrm>
          <a:off x="1075185" y="3760130"/>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 xmlns:a16="http://schemas.microsoft.com/office/drawing/2014/main" val="934211682"/>
                    </a:ext>
                  </a:extLst>
                </a:gridCol>
                <a:gridCol w="1549590">
                  <a:extLst>
                    <a:ext uri="{9D8B030D-6E8A-4147-A177-3AD203B41FA5}">
                      <a16:colId xmlns="" xmlns:a16="http://schemas.microsoft.com/office/drawing/2014/main" val="1873711354"/>
                    </a:ext>
                  </a:extLst>
                </a:gridCol>
                <a:gridCol w="1486157">
                  <a:extLst>
                    <a:ext uri="{9D8B030D-6E8A-4147-A177-3AD203B41FA5}">
                      <a16:colId xmlns="" xmlns:a16="http://schemas.microsoft.com/office/drawing/2014/main" val="2120564476"/>
                    </a:ext>
                  </a:extLst>
                </a:gridCol>
                <a:gridCol w="1957378">
                  <a:extLst>
                    <a:ext uri="{9D8B030D-6E8A-4147-A177-3AD203B41FA5}">
                      <a16:colId xmlns="" xmlns:a16="http://schemas.microsoft.com/office/drawing/2014/main" val="3682931566"/>
                    </a:ext>
                  </a:extLst>
                </a:gridCol>
                <a:gridCol w="1536865">
                  <a:extLst>
                    <a:ext uri="{9D8B030D-6E8A-4147-A177-3AD203B41FA5}">
                      <a16:colId xmlns="" xmlns:a16="http://schemas.microsoft.com/office/drawing/2014/main" val="1165736770"/>
                    </a:ext>
                  </a:extLst>
                </a:gridCol>
                <a:gridCol w="2006352">
                  <a:extLst>
                    <a:ext uri="{9D8B030D-6E8A-4147-A177-3AD203B41FA5}">
                      <a16:colId xmlns=""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1010.418</a:t>
                      </a:r>
                      <a:endParaRPr lang="en-IN" dirty="0"/>
                    </a:p>
                  </a:txBody>
                  <a:tcPr/>
                </a:tc>
                <a:tc>
                  <a:txBody>
                    <a:bodyPr/>
                    <a:lstStyle/>
                    <a:p>
                      <a:pPr algn="ctr"/>
                      <a:r>
                        <a:rPr lang="en-US" dirty="0"/>
                        <a:t>4106.48532</a:t>
                      </a:r>
                      <a:endParaRPr lang="en-IN" dirty="0"/>
                    </a:p>
                  </a:txBody>
                  <a:tcPr/>
                </a:tc>
                <a:tc>
                  <a:txBody>
                    <a:bodyPr/>
                    <a:lstStyle/>
                    <a:p>
                      <a:pPr algn="ctr"/>
                      <a:r>
                        <a:rPr lang="en-US" dirty="0"/>
                        <a:t>2.0914e-4</a:t>
                      </a:r>
                      <a:endParaRPr lang="en-IN" dirty="0"/>
                    </a:p>
                  </a:txBody>
                  <a:tcPr/>
                </a:tc>
                <a:tc>
                  <a:txBody>
                    <a:bodyPr/>
                    <a:lstStyle/>
                    <a:p>
                      <a:pPr algn="ctr"/>
                      <a:r>
                        <a:rPr lang="en-US" dirty="0"/>
                        <a:t>1018.47e-6</a:t>
                      </a:r>
                      <a:endParaRPr lang="en-IN" dirty="0"/>
                    </a:p>
                  </a:txBody>
                  <a:tcPr/>
                </a:tc>
                <a:tc>
                  <a:txBody>
                    <a:bodyPr/>
                    <a:lstStyle/>
                    <a:p>
                      <a:pPr algn="ctr"/>
                      <a:r>
                        <a:rPr lang="en-US" dirty="0"/>
                        <a:t>0.600717</a:t>
                      </a:r>
                      <a:endParaRPr lang="en-IN" dirty="0"/>
                    </a:p>
                  </a:txBody>
                  <a:tcPr/>
                </a:tc>
                <a:extLst>
                  <a:ext uri="{0D108BD9-81ED-4DB2-BD59-A6C34878D82A}">
                    <a16:rowId xmlns=""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1022.636</a:t>
                      </a:r>
                      <a:endParaRPr lang="en-IN" dirty="0"/>
                    </a:p>
                  </a:txBody>
                  <a:tcPr/>
                </a:tc>
                <a:tc>
                  <a:txBody>
                    <a:bodyPr/>
                    <a:lstStyle/>
                    <a:p>
                      <a:pPr algn="ctr"/>
                      <a:r>
                        <a:rPr lang="en-US" dirty="0"/>
                        <a:t>4032.77505</a:t>
                      </a:r>
                      <a:endParaRPr lang="en-IN" dirty="0"/>
                    </a:p>
                  </a:txBody>
                  <a:tcPr/>
                </a:tc>
                <a:tc>
                  <a:txBody>
                    <a:bodyPr/>
                    <a:lstStyle/>
                    <a:p>
                      <a:pPr algn="ctr"/>
                      <a:r>
                        <a:rPr lang="en-US" dirty="0"/>
                        <a:t>2.0827e-4</a:t>
                      </a:r>
                    </a:p>
                  </a:txBody>
                  <a:tcPr/>
                </a:tc>
                <a:tc>
                  <a:txBody>
                    <a:bodyPr/>
                    <a:lstStyle/>
                    <a:p>
                      <a:pPr algn="ctr"/>
                      <a:r>
                        <a:rPr lang="en-US" dirty="0"/>
                        <a:t>1045.23e-6</a:t>
                      </a:r>
                      <a:endParaRPr lang="en-IN" dirty="0"/>
                    </a:p>
                  </a:txBody>
                  <a:tcPr/>
                </a:tc>
                <a:tc>
                  <a:txBody>
                    <a:bodyPr/>
                    <a:lstStyle/>
                    <a:p>
                      <a:pPr algn="ctr"/>
                      <a:r>
                        <a:rPr lang="en-US" dirty="0"/>
                        <a:t>0.60287</a:t>
                      </a:r>
                      <a:endParaRPr lang="en-IN" dirty="0"/>
                    </a:p>
                  </a:txBody>
                  <a:tcPr/>
                </a:tc>
                <a:extLst>
                  <a:ext uri="{0D108BD9-81ED-4DB2-BD59-A6C34878D82A}">
                    <a16:rowId xmlns=""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1047.072</a:t>
                      </a:r>
                      <a:endParaRPr lang="en-IN" dirty="0"/>
                    </a:p>
                  </a:txBody>
                  <a:tcPr/>
                </a:tc>
                <a:tc>
                  <a:txBody>
                    <a:bodyPr/>
                    <a:lstStyle/>
                    <a:p>
                      <a:pPr algn="ctr"/>
                      <a:r>
                        <a:rPr lang="en-US" dirty="0"/>
                        <a:t>3890.51517</a:t>
                      </a:r>
                      <a:endParaRPr lang="en-IN" dirty="0"/>
                    </a:p>
                  </a:txBody>
                  <a:tcPr/>
                </a:tc>
                <a:tc>
                  <a:txBody>
                    <a:bodyPr/>
                    <a:lstStyle/>
                    <a:p>
                      <a:pPr algn="ctr"/>
                      <a:r>
                        <a:rPr lang="en-US" dirty="0"/>
                        <a:t>2.0650e-4</a:t>
                      </a:r>
                      <a:endParaRPr lang="en-IN" dirty="0"/>
                    </a:p>
                  </a:txBody>
                  <a:tcPr/>
                </a:tc>
                <a:tc>
                  <a:txBody>
                    <a:bodyPr/>
                    <a:lstStyle/>
                    <a:p>
                      <a:pPr algn="ctr"/>
                      <a:r>
                        <a:rPr lang="en-US" dirty="0"/>
                        <a:t>1102.62e-6</a:t>
                      </a:r>
                      <a:endParaRPr lang="en-IN" dirty="0"/>
                    </a:p>
                  </a:txBody>
                  <a:tcPr/>
                </a:tc>
                <a:tc>
                  <a:txBody>
                    <a:bodyPr/>
                    <a:lstStyle/>
                    <a:p>
                      <a:pPr algn="ctr"/>
                      <a:r>
                        <a:rPr lang="en-US" dirty="0"/>
                        <a:t>0.60628</a:t>
                      </a:r>
                      <a:endParaRPr lang="en-IN" dirty="0"/>
                    </a:p>
                  </a:txBody>
                  <a:tcPr/>
                </a:tc>
                <a:extLst>
                  <a:ext uri="{0D108BD9-81ED-4DB2-BD59-A6C34878D82A}">
                    <a16:rowId xmlns="" xmlns:a16="http://schemas.microsoft.com/office/drawing/2014/main" val="1830512130"/>
                  </a:ext>
                </a:extLst>
              </a:tr>
            </a:tbl>
          </a:graphicData>
        </a:graphic>
      </p:graphicFrame>
      <p:sp>
        <p:nvSpPr>
          <p:cNvPr id="11" name="TextBox 10">
            <a:extLst>
              <a:ext uri="{FF2B5EF4-FFF2-40B4-BE49-F238E27FC236}">
                <a16:creationId xmlns="" xmlns:a16="http://schemas.microsoft.com/office/drawing/2014/main" id="{5984CC10-6A59-0EFD-A61E-4899B9D71817}"/>
              </a:ext>
            </a:extLst>
          </p:cNvPr>
          <p:cNvSpPr txBox="1"/>
          <p:nvPr/>
        </p:nvSpPr>
        <p:spPr>
          <a:xfrm>
            <a:off x="2824579" y="2942493"/>
            <a:ext cx="7519387" cy="307777"/>
          </a:xfrm>
          <a:prstGeom prst="rect">
            <a:avLst/>
          </a:prstGeom>
          <a:noFill/>
        </p:spPr>
        <p:txBody>
          <a:bodyPr wrap="square" rtlCol="0">
            <a:spAutoFit/>
          </a:bodyPr>
          <a:lstStyle/>
          <a:p>
            <a:r>
              <a:rPr lang="en-US" dirty="0"/>
              <a:t>Table-6: Water based Titanium oxide Nanofluid Thermo-physical properties at T=293 K.</a:t>
            </a:r>
            <a:endParaRPr lang="en-IN" dirty="0"/>
          </a:p>
        </p:txBody>
      </p:sp>
    </p:spTree>
    <p:extLst>
      <p:ext uri="{BB962C8B-B14F-4D97-AF65-F5344CB8AC3E}">
        <p14:creationId xmlns:p14="http://schemas.microsoft.com/office/powerpoint/2010/main" val="251721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33" y="193393"/>
            <a:ext cx="10515600" cy="913259"/>
          </a:xfrm>
        </p:spPr>
        <p:txBody>
          <a:bodyPr>
            <a:normAutofit/>
          </a:bodyPr>
          <a:lstStyle/>
          <a:p>
            <a:pPr algn="ctr"/>
            <a:r>
              <a:rPr lang="en-US" sz="3200" dirty="0"/>
              <a:t>Contents</a:t>
            </a:r>
          </a:p>
        </p:txBody>
      </p:sp>
      <p:sp>
        <p:nvSpPr>
          <p:cNvPr id="3" name="Text Placeholder 2"/>
          <p:cNvSpPr>
            <a:spLocks noGrp="1"/>
          </p:cNvSpPr>
          <p:nvPr>
            <p:ph type="body" idx="1"/>
          </p:nvPr>
        </p:nvSpPr>
        <p:spPr>
          <a:xfrm>
            <a:off x="838200" y="763418"/>
            <a:ext cx="10515600" cy="6041254"/>
          </a:xfrm>
        </p:spPr>
        <p:txBody>
          <a:bodyPr>
            <a:noAutofit/>
          </a:bodyPr>
          <a:lstStyle/>
          <a:p>
            <a:pPr marL="526415" indent="-514350">
              <a:spcBef>
                <a:spcPts val="280"/>
              </a:spcBef>
              <a:buFont typeface="+mj-lt"/>
              <a:buAutoNum type="romanUcPeriod" startAt="15"/>
              <a:tabLst>
                <a:tab pos="231775" algn="l"/>
                <a:tab pos="233045" algn="l"/>
              </a:tabLst>
            </a:pPr>
            <a:endParaRPr lang="en-IN" sz="2400" dirty="0" smtClean="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Material </a:t>
            </a:r>
            <a:r>
              <a:rPr lang="en-IN" sz="2400" dirty="0">
                <a:latin typeface="Times New Roman"/>
                <a:cs typeface="Times New Roman"/>
              </a:rPr>
              <a:t>Properties of </a:t>
            </a:r>
            <a:r>
              <a:rPr lang="en-IN" sz="2400" dirty="0" smtClean="0">
                <a:latin typeface="Times New Roman"/>
                <a:cs typeface="Times New Roman"/>
              </a:rPr>
              <a:t>Particles     -----------------------------------------------</a:t>
            </a: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Correlations </a:t>
            </a:r>
            <a:r>
              <a:rPr lang="en-IN" sz="2400" dirty="0">
                <a:latin typeface="Times New Roman"/>
                <a:cs typeface="Times New Roman"/>
              </a:rPr>
              <a:t>Formulas varying by </a:t>
            </a:r>
            <a:r>
              <a:rPr lang="en-IN" sz="2400" dirty="0" smtClean="0">
                <a:latin typeface="Times New Roman"/>
                <a:cs typeface="Times New Roman"/>
              </a:rPr>
              <a:t>-----------------------------------------------   volumetric concentrations</a:t>
            </a:r>
          </a:p>
          <a:p>
            <a:pPr marL="526415" indent="-514350">
              <a:spcBef>
                <a:spcPts val="280"/>
              </a:spcBef>
              <a:buNone/>
              <a:tabLst>
                <a:tab pos="231775" algn="l"/>
                <a:tab pos="233045" algn="l"/>
              </a:tabLst>
            </a:pP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a:latin typeface="Times New Roman"/>
                <a:cs typeface="Times New Roman"/>
              </a:rPr>
              <a:t>Thermo-Physical properties of Nano Fluids </a:t>
            </a:r>
            <a:r>
              <a:rPr lang="en-IN" sz="2400" dirty="0" smtClean="0">
                <a:latin typeface="Times New Roman"/>
                <a:cs typeface="Times New Roman"/>
              </a:rPr>
              <a:t>-----------------------------------</a:t>
            </a:r>
          </a:p>
          <a:p>
            <a:pPr marL="526415" indent="-514350">
              <a:spcBef>
                <a:spcPts val="280"/>
              </a:spcBef>
              <a:buNone/>
              <a:tabLst>
                <a:tab pos="231775" algn="l"/>
                <a:tab pos="233045" algn="l"/>
              </a:tabLst>
            </a:pPr>
            <a:r>
              <a:rPr lang="en-IN" sz="2400" dirty="0">
                <a:latin typeface="Times New Roman"/>
                <a:cs typeface="Times New Roman"/>
              </a:rPr>
              <a:t>	</a:t>
            </a: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Results </a:t>
            </a:r>
            <a:r>
              <a:rPr lang="en-IN" sz="2400" dirty="0">
                <a:latin typeface="Times New Roman"/>
                <a:cs typeface="Times New Roman"/>
              </a:rPr>
              <a:t>and </a:t>
            </a:r>
            <a:r>
              <a:rPr lang="en-IN" sz="2400" dirty="0" smtClean="0">
                <a:latin typeface="Times New Roman"/>
                <a:cs typeface="Times New Roman"/>
              </a:rPr>
              <a:t>Discussion--------------------------------------------------------------</a:t>
            </a: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Conclusions---------------------------------------------------------------------------</a:t>
            </a: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Future Work--------------------------------------------------------------------------</a:t>
            </a:r>
            <a:r>
              <a:rPr lang="en-IN" sz="2400" dirty="0">
                <a:latin typeface="Times New Roman"/>
                <a:cs typeface="Times New Roman"/>
              </a:rPr>
              <a:t>		</a:t>
            </a:r>
            <a:endParaRPr lang="en-IN" sz="2400" dirty="0" smtClean="0">
              <a:latin typeface="Times New Roman"/>
              <a:cs typeface="Times New Roman"/>
            </a:endParaRPr>
          </a:p>
          <a:p>
            <a:pPr marL="526415" indent="-514350">
              <a:spcBef>
                <a:spcPts val="280"/>
              </a:spcBef>
              <a:buFont typeface="+mj-lt"/>
              <a:buAutoNum type="romanUcPeriod" startAt="15"/>
              <a:tabLst>
                <a:tab pos="231775" algn="l"/>
                <a:tab pos="233045" algn="l"/>
              </a:tabLst>
            </a:pPr>
            <a:endParaRPr lang="en-IN" sz="2400" dirty="0">
              <a:latin typeface="Times New Roman"/>
              <a:cs typeface="Times New Roman"/>
            </a:endParaRPr>
          </a:p>
          <a:p>
            <a:pPr marL="526415" indent="-514350">
              <a:spcBef>
                <a:spcPts val="280"/>
              </a:spcBef>
              <a:buFont typeface="+mj-lt"/>
              <a:buAutoNum type="romanUcPeriod" startAt="15"/>
              <a:tabLst>
                <a:tab pos="231775" algn="l"/>
                <a:tab pos="233045" algn="l"/>
              </a:tabLst>
            </a:pPr>
            <a:r>
              <a:rPr lang="en-IN" sz="2400" dirty="0" smtClean="0">
                <a:latin typeface="Times New Roman"/>
                <a:cs typeface="Times New Roman"/>
              </a:rPr>
              <a:t> Nomenclature------------------------------------------------------------------------</a:t>
            </a:r>
            <a:endParaRPr lang="en-IN" sz="2400" dirty="0">
              <a:latin typeface="Times New Roman"/>
              <a:cs typeface="Times New Roman"/>
            </a:endParaRPr>
          </a:p>
          <a:p>
            <a:pPr marL="526415" indent="-514350">
              <a:lnSpc>
                <a:spcPct val="100000"/>
              </a:lnSpc>
              <a:spcBef>
                <a:spcPts val="280"/>
              </a:spcBef>
              <a:buFont typeface="+mj-lt"/>
              <a:buAutoNum type="romanUcPeriod" startAt="15"/>
              <a:tabLst>
                <a:tab pos="231775" algn="l"/>
                <a:tab pos="233045" algn="l"/>
              </a:tabLst>
            </a:pPr>
            <a:r>
              <a:rPr lang="en-IN" sz="2400" dirty="0" smtClean="0">
                <a:latin typeface="Times New Roman"/>
                <a:cs typeface="Times New Roman"/>
              </a:rPr>
              <a:t>  References---------------------------------------------------------------------------</a:t>
            </a:r>
            <a:endParaRPr lang="en-IN" sz="2400" dirty="0">
              <a:latin typeface="Times New Roman"/>
              <a:cs typeface="Times New Roman"/>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529000-2481-DCBC-5823-73239D1DD7ED}"/>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Results and Discussion: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DE1644F8-5778-C9F5-3E61-54D82CDAB240}"/>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Results are obtained for 3 different nanofluids and we considered Reynolds number as constant value 100, Richardson number varying as 0.1, 0.5, 1, 2, 3, 5, and 0%, 1%, 2%, 4% volume concentrations.</a:t>
            </a:r>
          </a:p>
          <a:p>
            <a:pPr>
              <a:lnSpc>
                <a:spcPct val="100000"/>
              </a:lnSpc>
            </a:pPr>
            <a:r>
              <a:rPr lang="en-US" sz="2400" dirty="0">
                <a:latin typeface="Times New Roman" panose="02020603050405020304" pitchFamily="18" charset="0"/>
                <a:cs typeface="Times New Roman" panose="02020603050405020304" pitchFamily="18" charset="0"/>
              </a:rPr>
              <a:t>Results are reported in terms of average convective heat transfer coefficient, average Nusselt number, wall shear stress and required pumping power profiles.</a:t>
            </a:r>
          </a:p>
          <a:p>
            <a:pPr>
              <a:lnSpc>
                <a:spcPct val="100000"/>
              </a:lnSpc>
            </a:pPr>
            <a:r>
              <a:rPr lang="en-US" sz="2400" dirty="0">
                <a:latin typeface="Times New Roman" panose="02020603050405020304" pitchFamily="18" charset="0"/>
                <a:cs typeface="Times New Roman" panose="02020603050405020304" pitchFamily="18" charset="0"/>
              </a:rPr>
              <a:t>The above result profiles are considered for varying volume concentrations and for 3 different nanofluids.</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057A1E35-5937-D549-0A54-E07D27AF5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30</a:t>
            </a:fld>
            <a:endParaRPr lang="en-IN"/>
          </a:p>
        </p:txBody>
      </p:sp>
    </p:spTree>
    <p:extLst>
      <p:ext uri="{BB962C8B-B14F-4D97-AF65-F5344CB8AC3E}">
        <p14:creationId xmlns:p14="http://schemas.microsoft.com/office/powerpoint/2010/main" val="280292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Aluminum-oxide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31</a:t>
            </a:fld>
            <a:endParaRPr lang="en-IN"/>
          </a:p>
        </p:txBody>
      </p:sp>
    </p:spTree>
    <p:extLst>
      <p:ext uri="{BB962C8B-B14F-4D97-AF65-F5344CB8AC3E}">
        <p14:creationId xmlns:p14="http://schemas.microsoft.com/office/powerpoint/2010/main" val="244931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3020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32</a:t>
            </a:fld>
            <a:endParaRPr lang="en-IN" dirty="0"/>
          </a:p>
        </p:txBody>
      </p:sp>
      <p:sp>
        <p:nvSpPr>
          <p:cNvPr id="7" name="TextBox 6">
            <a:extLst>
              <a:ext uri="{FF2B5EF4-FFF2-40B4-BE49-F238E27FC236}">
                <a16:creationId xmlns=""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Graph-2: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13552" y="2016087"/>
            <a:ext cx="5805259" cy="1231106"/>
          </a:xfrm>
          <a:prstGeom prst="rect">
            <a:avLst/>
          </a:prstGeom>
          <a:noFill/>
        </p:spPr>
        <p:txBody>
          <a:bodyPr wrap="square" rtlCol="0">
            <a:spAutoFit/>
          </a:bodyPr>
          <a:lstStyle/>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buFont typeface="Arial" pitchFamily="34" charset="0"/>
              <a:buChar char="•"/>
            </a:pPr>
            <a:endParaRPr lang="en-US" sz="2000" dirty="0">
              <a:latin typeface="Times New Roman" pitchFamily="18" charset="0"/>
              <a:cs typeface="Times New Roman" pitchFamily="18" charset="0"/>
            </a:endParaRPr>
          </a:p>
          <a:p>
            <a:endParaRPr lang="en-US" dirty="0"/>
          </a:p>
        </p:txBody>
      </p:sp>
      <p:sp>
        <p:nvSpPr>
          <p:cNvPr id="9" name="TextBox 8"/>
          <p:cNvSpPr txBox="1"/>
          <p:nvPr/>
        </p:nvSpPr>
        <p:spPr>
          <a:xfrm>
            <a:off x="495300" y="1841500"/>
            <a:ext cx="7264400"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 5.448133 to 108.3699.</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0.1:</a:t>
            </a:r>
          </a:p>
          <a:p>
            <a:pPr lvl="1"/>
            <a:r>
              <a:rPr lang="en-US" sz="2000" dirty="0">
                <a:latin typeface="Times New Roman" pitchFamily="18" charset="0"/>
                <a:cs typeface="Times New Roman" pitchFamily="18" charset="0"/>
              </a:rPr>
              <a:t>     % change for 1% = 2.37% for 2% = 5.50% for 4% = 14.96%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2:</a:t>
            </a:r>
          </a:p>
          <a:p>
            <a:r>
              <a:rPr lang="en-US" sz="2000" dirty="0">
                <a:latin typeface="Times New Roman" pitchFamily="18" charset="0"/>
                <a:cs typeface="Times New Roman" pitchFamily="18" charset="0"/>
              </a:rPr>
              <a:t>     % change for 1%= 1.51% for 2% = 3.59% for 4%: 9.63%</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5:</a:t>
            </a:r>
          </a:p>
          <a:p>
            <a:pPr lvl="1"/>
            <a:r>
              <a:rPr lang="en-US" sz="2000" dirty="0">
                <a:latin typeface="Times New Roman" pitchFamily="18" charset="0"/>
                <a:cs typeface="Times New Roman" pitchFamily="18" charset="0"/>
              </a:rPr>
              <a:t>     % change for 1% = 1.21  for 2% = 2.84%  for 4%: 7.79%</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marL="342900" lvl="1" indent="-342900">
              <a:buFont typeface="Arial" panose="020B0604020202020204" pitchFamily="34" charset="0"/>
              <a:buChar char="•"/>
            </a:pPr>
            <a:endParaRPr lang="en-US" sz="2000" dirty="0">
              <a:latin typeface="Times New Roman" pitchFamily="18" charset="0"/>
              <a:cs typeface="Times New Roman" pitchFamily="18" charset="0"/>
            </a:endParaRPr>
          </a:p>
          <a:p>
            <a:endParaRPr lang="en-US" dirty="0"/>
          </a:p>
        </p:txBody>
      </p:sp>
      <p:pic>
        <p:nvPicPr>
          <p:cNvPr id="10" name="Picture 9">
            <a:extLst>
              <a:ext uri="{FF2B5EF4-FFF2-40B4-BE49-F238E27FC236}">
                <a16:creationId xmlns="" xmlns:a16="http://schemas.microsoft.com/office/drawing/2014/main" id="{0825C985-B561-1D95-5455-12BEC84C8EA4}"/>
              </a:ext>
            </a:extLst>
          </p:cNvPr>
          <p:cNvPicPr>
            <a:picLocks noChangeAspect="1"/>
          </p:cNvPicPr>
          <p:nvPr/>
        </p:nvPicPr>
        <p:blipFill>
          <a:blip r:embed="rId2"/>
          <a:stretch>
            <a:fillRect/>
          </a:stretch>
        </p:blipFill>
        <p:spPr>
          <a:xfrm>
            <a:off x="7759700" y="1675310"/>
            <a:ext cx="4107393" cy="3143765"/>
          </a:xfrm>
          <a:prstGeom prst="rect">
            <a:avLst/>
          </a:prstGeom>
        </p:spPr>
      </p:pic>
    </p:spTree>
    <p:extLst>
      <p:ext uri="{BB962C8B-B14F-4D97-AF65-F5344CB8AC3E}">
        <p14:creationId xmlns:p14="http://schemas.microsoft.com/office/powerpoint/2010/main" val="129565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33</a:t>
            </a:fld>
            <a:endParaRPr lang="en-IN" dirty="0"/>
          </a:p>
        </p:txBody>
      </p:sp>
      <p:sp>
        <p:nvSpPr>
          <p:cNvPr id="7" name="TextBox 6">
            <a:extLst>
              <a:ext uri="{FF2B5EF4-FFF2-40B4-BE49-F238E27FC236}">
                <a16:creationId xmlns="" xmlns:a16="http://schemas.microsoft.com/office/drawing/2014/main" id="{E3E60F45-F002-1771-2F72-423F287E153A}"/>
              </a:ext>
            </a:extLst>
          </p:cNvPr>
          <p:cNvSpPr txBox="1"/>
          <p:nvPr/>
        </p:nvSpPr>
        <p:spPr>
          <a:xfrm>
            <a:off x="362111" y="1816100"/>
            <a:ext cx="7503505" cy="550920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itchFamily="18" charset="0"/>
                <a:cs typeface="Times New Roman" pitchFamily="18" charset="0"/>
              </a:rPr>
              <a:t>Nusselt number increases with increase in volume concentration. </a:t>
            </a:r>
          </a:p>
          <a:p>
            <a:pPr marL="285750" indent="-285750">
              <a:buFont typeface="Arial" panose="020B0604020202020204" pitchFamily="34" charset="0"/>
              <a:buChar char="•"/>
            </a:pPr>
            <a:r>
              <a:rPr lang="en-US" sz="2000" dirty="0">
                <a:latin typeface="Times New Roman" pitchFamily="18" charset="0"/>
                <a:cs typeface="Times New Roman" pitchFamily="18" charset="0"/>
              </a:rPr>
              <a:t>Nu value for different Richardson’s number ranges from 0.09126</a:t>
            </a:r>
          </a:p>
          <a:p>
            <a:r>
              <a:rPr lang="en-US" sz="2000" dirty="0">
                <a:latin typeface="Times New Roman" pitchFamily="18" charset="0"/>
                <a:cs typeface="Times New Roman" pitchFamily="18" charset="0"/>
              </a:rPr>
              <a:t>     to 1.64696 </a:t>
            </a:r>
          </a:p>
          <a:p>
            <a:pPr marL="285750" indent="-285750">
              <a:buFont typeface="Arial" panose="020B0604020202020204" pitchFamily="34" charset="0"/>
              <a:buChar char="•"/>
            </a:pPr>
            <a:r>
              <a:rPr lang="en-US" sz="2000" dirty="0">
                <a:latin typeface="Times New Roman" pitchFamily="18" charset="0"/>
                <a:cs typeface="Times New Roman" pitchFamily="18" charset="0"/>
              </a:rPr>
              <a:t>The percentage increase of Nusselt number at 1%,2%,4%  with   </a:t>
            </a:r>
          </a:p>
          <a:p>
            <a:r>
              <a:rPr lang="en-US" sz="2000" dirty="0">
                <a:latin typeface="Times New Roman" pitchFamily="18" charset="0"/>
                <a:cs typeface="Times New Roman" pitchFamily="18" charset="0"/>
              </a:rPr>
              <a:t>     respective to the Nusselt number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(Nu at x%  - Nu at 0% ) / Nu at 0% </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11.22% %   ,  2% = 29.54%  ,  4% = 77.68%</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2:</a:t>
            </a:r>
          </a:p>
          <a:p>
            <a:pPr lvl="1"/>
            <a:r>
              <a:rPr lang="en-US" sz="2000" dirty="0">
                <a:latin typeface="Times New Roman" pitchFamily="18" charset="0"/>
                <a:cs typeface="Times New Roman" pitchFamily="18" charset="0"/>
              </a:rPr>
              <a:t>     % Change at 1% = 6.11%  , 2% = 17.65%  , 4% = 42.25%</a:t>
            </a:r>
          </a:p>
          <a:p>
            <a:pPr marL="285750" indent="-285750">
              <a:buFont typeface="Arial" panose="020B0604020202020204" pitchFamily="34" charset="0"/>
              <a:buChar char="•"/>
            </a:pPr>
            <a:r>
              <a:rPr lang="en-US" sz="2000" dirty="0">
                <a:latin typeface="Times New Roman" pitchFamily="18" charset="0"/>
                <a:cs typeface="Times New Roman" pitchFamily="18" charset="0"/>
              </a:rPr>
              <a:t>For Richardson number = 5:</a:t>
            </a:r>
          </a:p>
          <a:p>
            <a:pPr lvl="1"/>
            <a:r>
              <a:rPr lang="en-US" sz="2000" dirty="0">
                <a:latin typeface="Times New Roman" pitchFamily="18" charset="0"/>
                <a:cs typeface="Times New Roman" pitchFamily="18" charset="0"/>
              </a:rPr>
              <a:t>     % Change at 1% = 4.39%  , 2% = 13.86%  , 4% = 32.25%</a:t>
            </a:r>
          </a:p>
          <a:p>
            <a:pPr marL="285750" indent="-285750">
              <a:buFont typeface="Arial" panose="020B0604020202020204" pitchFamily="34" charset="0"/>
              <a:buChar char="•"/>
            </a:pPr>
            <a:r>
              <a:rPr lang="en-US" sz="2000" dirty="0">
                <a:latin typeface="Times New Roman" pitchFamily="18" charset="0"/>
                <a:cs typeface="Times New Roman" pitchFamily="18" charset="0"/>
              </a:rPr>
              <a:t>However the  percentage of increase in Nusselt number decreases  and becomes constant  due to law of diminishing returns.</a:t>
            </a:r>
          </a:p>
          <a:p>
            <a:pPr marL="285750" indent="-285750">
              <a:buFont typeface="Arial" panose="020B0604020202020204" pitchFamily="34" charset="0"/>
              <a:buChar char="•"/>
            </a:pPr>
            <a:r>
              <a:rPr lang="en-US" sz="2000" dirty="0">
                <a:latin typeface="Times New Roman" pitchFamily="18" charset="0"/>
                <a:cs typeface="Times New Roman" pitchFamily="18" charset="0"/>
              </a:rPr>
              <a:t>This Implies increasing the concentration linearly doesn't  increase the Nusselt number linearly.</a:t>
            </a:r>
          </a:p>
          <a:p>
            <a:pPr marL="285750" lvl="1" indent="-285750">
              <a:buFont typeface="Arial" panose="020B0604020202020204" pitchFamily="34" charset="0"/>
              <a:buChar char="•"/>
            </a:pPr>
            <a:endParaRPr lang="en-US" sz="1800" dirty="0">
              <a:latin typeface="Times New Roman" pitchFamily="18" charset="0"/>
              <a:cs typeface="Times New Roman" pitchFamily="18" charset="0"/>
            </a:endParaRP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Graph-3: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 xmlns:a16="http://schemas.microsoft.com/office/drawing/2014/main" id="{B4B14F3D-B383-627C-6B59-1A3079785AB7}"/>
              </a:ext>
            </a:extLst>
          </p:cNvPr>
          <p:cNvPicPr>
            <a:picLocks noChangeAspect="1"/>
          </p:cNvPicPr>
          <p:nvPr/>
        </p:nvPicPr>
        <p:blipFill>
          <a:blip r:embed="rId2"/>
          <a:stretch>
            <a:fillRect/>
          </a:stretch>
        </p:blipFill>
        <p:spPr>
          <a:xfrm>
            <a:off x="7386821" y="1465409"/>
            <a:ext cx="4723899" cy="3615634"/>
          </a:xfrm>
          <a:prstGeom prst="rect">
            <a:avLst/>
          </a:prstGeom>
        </p:spPr>
      </p:pic>
    </p:spTree>
    <p:extLst>
      <p:ext uri="{BB962C8B-B14F-4D97-AF65-F5344CB8AC3E}">
        <p14:creationId xmlns:p14="http://schemas.microsoft.com/office/powerpoint/2010/main" val="54494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34</a:t>
            </a:fld>
            <a:endParaRPr lang="en-IN" dirty="0"/>
          </a:p>
        </p:txBody>
      </p:sp>
      <p:sp>
        <p:nvSpPr>
          <p:cNvPr id="7" name="TextBox 6">
            <a:extLst>
              <a:ext uri="{FF2B5EF4-FFF2-40B4-BE49-F238E27FC236}">
                <a16:creationId xmlns="" xmlns:a16="http://schemas.microsoft.com/office/drawing/2014/main" id="{92A1A65A-AC30-5090-80F4-29B17D5A0894}"/>
              </a:ext>
            </a:extLst>
          </p:cNvPr>
          <p:cNvSpPr txBox="1"/>
          <p:nvPr/>
        </p:nvSpPr>
        <p:spPr>
          <a:xfrm>
            <a:off x="215900" y="1981201"/>
            <a:ext cx="7124700"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Richardson’s number ranging from 0.0066354363 to 0.01694618</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avg shear stress compared with 0% concentration as reference are as follows</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0.1:</a:t>
            </a:r>
          </a:p>
          <a:p>
            <a:pPr lvl="1"/>
            <a:r>
              <a:rPr lang="en-US" sz="2000" dirty="0">
                <a:latin typeface="Times New Roman" pitchFamily="18" charset="0"/>
                <a:cs typeface="Times New Roman" pitchFamily="18" charset="0"/>
              </a:rPr>
              <a:t>   % change for 1%: 15.221%  for 2%: 34.783%  for 4%: 102.25%</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2:</a:t>
            </a:r>
          </a:p>
          <a:p>
            <a:pPr lvl="1"/>
            <a:r>
              <a:rPr lang="en-US" sz="2000" dirty="0">
                <a:latin typeface="Times New Roman" pitchFamily="18" charset="0"/>
                <a:cs typeface="Times New Roman" pitchFamily="18" charset="0"/>
              </a:rPr>
              <a:t>  % change for 1%: 18.346% for 2%: 32.202% for 4%: 94.158%</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5:</a:t>
            </a:r>
          </a:p>
          <a:p>
            <a:pPr lvl="1"/>
            <a:r>
              <a:rPr lang="en-US" sz="2000" dirty="0">
                <a:latin typeface="Times New Roman" pitchFamily="18" charset="0"/>
                <a:cs typeface="Times New Roman" pitchFamily="18" charset="0"/>
              </a:rPr>
              <a:t>  % change for 1%: 25.296% for 2%: 32.576% for 4%: 92.777%</a:t>
            </a:r>
          </a:p>
          <a:p>
            <a:pPr marL="342900" lvl="1" indent="-342900">
              <a:buFont typeface="Arial" panose="020B0604020202020204" pitchFamily="34" charset="0"/>
              <a:buChar char="•"/>
            </a:pPr>
            <a:r>
              <a:rPr lang="en-US" sz="2000" dirty="0">
                <a:latin typeface="Times New Roman" pitchFamily="18" charset="0"/>
                <a:cs typeface="Times New Roman" pitchFamily="18" charset="0"/>
              </a:rPr>
              <a:t>Here as concentration of nanoparticles is increasing stress are becoming 1.2 times of stress seen in pure water.</a:t>
            </a:r>
          </a:p>
          <a:p>
            <a:pPr marL="342900" lvl="1" indent="-342900">
              <a:buFont typeface="Arial" panose="020B0604020202020204" pitchFamily="34" charset="0"/>
              <a:buChar char="•"/>
            </a:pPr>
            <a:endParaRPr lang="en-US" sz="2000" dirty="0">
              <a:latin typeface="Times New Roman" pitchFamily="18" charset="0"/>
              <a:cs typeface="Times New Roman" pitchFamily="18" charset="0"/>
            </a:endParaRPr>
          </a:p>
        </p:txBody>
      </p:sp>
      <p:sp>
        <p:nvSpPr>
          <p:cNvPr id="8" name="TextBox 7">
            <a:extLst>
              <a:ext uri="{FF2B5EF4-FFF2-40B4-BE49-F238E27FC236}">
                <a16:creationId xmlns="" xmlns:a16="http://schemas.microsoft.com/office/drawing/2014/main" id="{5484BEB9-9B86-941B-3E3F-E76F4F3E3CD7}"/>
              </a:ext>
            </a:extLst>
          </p:cNvPr>
          <p:cNvSpPr txBox="1"/>
          <p:nvPr/>
        </p:nvSpPr>
        <p:spPr>
          <a:xfrm>
            <a:off x="7237570" y="59642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Graph-4: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2C3462F2-3672-471C-C781-BE4C7B6B6A1F}"/>
              </a:ext>
            </a:extLst>
          </p:cNvPr>
          <p:cNvPicPr>
            <a:picLocks noChangeAspect="1"/>
          </p:cNvPicPr>
          <p:nvPr/>
        </p:nvPicPr>
        <p:blipFill>
          <a:blip r:embed="rId2"/>
          <a:stretch>
            <a:fillRect/>
          </a:stretch>
        </p:blipFill>
        <p:spPr>
          <a:xfrm>
            <a:off x="7142574" y="1588978"/>
            <a:ext cx="5049426" cy="3864789"/>
          </a:xfrm>
          <a:prstGeom prst="rect">
            <a:avLst/>
          </a:prstGeom>
        </p:spPr>
      </p:pic>
    </p:spTree>
    <p:extLst>
      <p:ext uri="{BB962C8B-B14F-4D97-AF65-F5344CB8AC3E}">
        <p14:creationId xmlns:p14="http://schemas.microsoft.com/office/powerpoint/2010/main" val="92400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35</a:t>
            </a:fld>
            <a:endParaRPr lang="en-IN"/>
          </a:p>
        </p:txBody>
      </p:sp>
      <p:sp>
        <p:nvSpPr>
          <p:cNvPr id="8" name="TextBox 7">
            <a:extLst>
              <a:ext uri="{FF2B5EF4-FFF2-40B4-BE49-F238E27FC236}">
                <a16:creationId xmlns="" xmlns:a16="http://schemas.microsoft.com/office/drawing/2014/main" id="{D2669BE7-11C4-CE3A-4AD6-F0F48DD4B296}"/>
              </a:ext>
            </a:extLst>
          </p:cNvPr>
          <p:cNvSpPr txBox="1"/>
          <p:nvPr/>
        </p:nvSpPr>
        <p:spPr>
          <a:xfrm>
            <a:off x="6096000" y="6094740"/>
            <a:ext cx="459883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Graph-6: Richardson Number vs Heat transfer coefficient values in wall-2 ,3 avg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20978" y="1893570"/>
            <a:ext cx="11132821"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p:txBody>
      </p:sp>
      <p:pic>
        <p:nvPicPr>
          <p:cNvPr id="7" name="Picture 6">
            <a:extLst>
              <a:ext uri="{FF2B5EF4-FFF2-40B4-BE49-F238E27FC236}">
                <a16:creationId xmlns="" xmlns:a16="http://schemas.microsoft.com/office/drawing/2014/main" id="{54B9E493-9019-7194-5213-FAAAA1ADB842}"/>
              </a:ext>
            </a:extLst>
          </p:cNvPr>
          <p:cNvPicPr>
            <a:picLocks noChangeAspect="1"/>
          </p:cNvPicPr>
          <p:nvPr/>
        </p:nvPicPr>
        <p:blipFill>
          <a:blip r:embed="rId2"/>
          <a:stretch>
            <a:fillRect/>
          </a:stretch>
        </p:blipFill>
        <p:spPr>
          <a:xfrm>
            <a:off x="1010642" y="2665631"/>
            <a:ext cx="4340860" cy="3322459"/>
          </a:xfrm>
          <a:prstGeom prst="rect">
            <a:avLst/>
          </a:prstGeom>
        </p:spPr>
      </p:pic>
      <p:pic>
        <p:nvPicPr>
          <p:cNvPr id="13" name="Picture 12">
            <a:extLst>
              <a:ext uri="{FF2B5EF4-FFF2-40B4-BE49-F238E27FC236}">
                <a16:creationId xmlns="" xmlns:a16="http://schemas.microsoft.com/office/drawing/2014/main" id="{00FD686F-1355-1F32-AEE1-D0BC5605BEE5}"/>
              </a:ext>
            </a:extLst>
          </p:cNvPr>
          <p:cNvPicPr>
            <a:picLocks noChangeAspect="1"/>
          </p:cNvPicPr>
          <p:nvPr/>
        </p:nvPicPr>
        <p:blipFill>
          <a:blip r:embed="rId3"/>
          <a:stretch>
            <a:fillRect/>
          </a:stretch>
        </p:blipFill>
        <p:spPr>
          <a:xfrm>
            <a:off x="6258560" y="2665631"/>
            <a:ext cx="4340860" cy="3322459"/>
          </a:xfrm>
          <a:prstGeom prst="rect">
            <a:avLst/>
          </a:prstGeom>
        </p:spPr>
      </p:pic>
      <p:sp>
        <p:nvSpPr>
          <p:cNvPr id="14" name="TextBox 13">
            <a:extLst>
              <a:ext uri="{FF2B5EF4-FFF2-40B4-BE49-F238E27FC236}">
                <a16:creationId xmlns="" xmlns:a16="http://schemas.microsoft.com/office/drawing/2014/main" id="{194767E5-FE52-ACE6-6288-DD4D68A560B9}"/>
              </a:ext>
            </a:extLst>
          </p:cNvPr>
          <p:cNvSpPr txBox="1"/>
          <p:nvPr/>
        </p:nvSpPr>
        <p:spPr>
          <a:xfrm>
            <a:off x="838200" y="6098857"/>
            <a:ext cx="4685745"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Graph-5: Richardson Number vs Heat transfer coefficient values in wall-1 avg for different volume concentrations.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74153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a:xfrm>
            <a:off x="8610600" y="6329717"/>
            <a:ext cx="2743200"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36</a:t>
            </a:fld>
            <a:endParaRPr lang="en-IN" dirty="0"/>
          </a:p>
        </p:txBody>
      </p:sp>
      <p:sp>
        <p:nvSpPr>
          <p:cNvPr id="7" name="TextBox 6">
            <a:extLst>
              <a:ext uri="{FF2B5EF4-FFF2-40B4-BE49-F238E27FC236}">
                <a16:creationId xmlns="" xmlns:a16="http://schemas.microsoft.com/office/drawing/2014/main" id="{5120DA5A-CB27-78A3-3BAC-701AA9B99614}"/>
              </a:ext>
            </a:extLst>
          </p:cNvPr>
          <p:cNvSpPr txBox="1"/>
          <p:nvPr/>
        </p:nvSpPr>
        <p:spPr>
          <a:xfrm>
            <a:off x="527212" y="2230453"/>
            <a:ext cx="6885642" cy="461664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a:t>
            </a:r>
          </a:p>
          <a:p>
            <a:pPr marL="342900" indent="-342900">
              <a:buFont typeface="Arial" panose="020B0604020202020204" pitchFamily="34" charset="0"/>
              <a:buChar char="•"/>
            </a:pPr>
            <a:r>
              <a:rPr lang="en-US" sz="2000" dirty="0">
                <a:latin typeface="Times New Roman" pitchFamily="18" charset="0"/>
                <a:cs typeface="Times New Roman" pitchFamily="18" charset="0"/>
              </a:rPr>
              <a:t>We calculate the percentage change with  0 % as reference</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21.92%  at 2% = 54.176% 4% = 180.57%</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27.87% at 2% = 61.16% at 4% = 192.81%</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21.60% at 2% = 52.80% at 4% = 173.04%</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Graph-7: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B6A01A42-44F5-E3BD-AB99-D454259F5CB9}"/>
              </a:ext>
            </a:extLst>
          </p:cNvPr>
          <p:cNvPicPr>
            <a:picLocks noChangeAspect="1"/>
          </p:cNvPicPr>
          <p:nvPr/>
        </p:nvPicPr>
        <p:blipFill>
          <a:blip r:embed="rId2"/>
          <a:stretch>
            <a:fillRect/>
          </a:stretch>
        </p:blipFill>
        <p:spPr>
          <a:xfrm>
            <a:off x="7468102" y="1757954"/>
            <a:ext cx="4566418" cy="3495099"/>
          </a:xfrm>
          <a:prstGeom prst="rect">
            <a:avLst/>
          </a:prstGeom>
        </p:spPr>
      </p:pic>
    </p:spTree>
    <p:extLst>
      <p:ext uri="{BB962C8B-B14F-4D97-AF65-F5344CB8AC3E}">
        <p14:creationId xmlns:p14="http://schemas.microsoft.com/office/powerpoint/2010/main" val="374858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Titanium-oxide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37</a:t>
            </a:fld>
            <a:endParaRPr lang="en-IN"/>
          </a:p>
        </p:txBody>
      </p:sp>
    </p:spTree>
    <p:extLst>
      <p:ext uri="{BB962C8B-B14F-4D97-AF65-F5344CB8AC3E}">
        <p14:creationId xmlns:p14="http://schemas.microsoft.com/office/powerpoint/2010/main" val="909595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38</a:t>
            </a:fld>
            <a:endParaRPr lang="en-IN" dirty="0"/>
          </a:p>
        </p:txBody>
      </p:sp>
      <p:sp>
        <p:nvSpPr>
          <p:cNvPr id="7" name="TextBox 6">
            <a:extLst>
              <a:ext uri="{FF2B5EF4-FFF2-40B4-BE49-F238E27FC236}">
                <a16:creationId xmlns="" xmlns:a16="http://schemas.microsoft.com/office/drawing/2014/main" id="{96B4BE7B-B5DA-AE16-CB7B-74D6CC277E24}"/>
              </a:ext>
            </a:extLst>
          </p:cNvPr>
          <p:cNvSpPr txBox="1"/>
          <p:nvPr/>
        </p:nvSpPr>
        <p:spPr>
          <a:xfrm>
            <a:off x="7107463" y="5555245"/>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Graph-8: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47699" y="1993900"/>
            <a:ext cx="6738521"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a:t>
            </a:r>
          </a:p>
          <a:p>
            <a:r>
              <a:rPr lang="en-US" sz="2000" dirty="0">
                <a:latin typeface="Times New Roman" pitchFamily="18" charset="0"/>
                <a:cs typeface="Times New Roman" pitchFamily="18" charset="0"/>
              </a:rPr>
              <a:t>     5.448133 to 80.05796</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2.37% for 2% = 5.61% for 4% = 14.85%</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1.51% for 2% = 3.61% for 4%: 9.56%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pPr lvl="1"/>
            <a:r>
              <a:rPr lang="en-US" sz="2000" dirty="0">
                <a:latin typeface="Times New Roman" pitchFamily="18" charset="0"/>
                <a:cs typeface="Times New Roman" pitchFamily="18" charset="0"/>
              </a:rPr>
              <a:t>     % change for 1% = 1.27  for 2% = 2.9%  for 4%: 7.73%</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lvl="1"/>
            <a:endParaRPr lang="en-US" sz="2000" dirty="0">
              <a:latin typeface="Times New Roman" pitchFamily="18" charset="0"/>
              <a:cs typeface="Times New Roman" pitchFamily="18" charset="0"/>
            </a:endParaRPr>
          </a:p>
          <a:p>
            <a:pPr marL="285750" indent="-285750">
              <a:buFont typeface="Arial" panose="020B0604020202020204" pitchFamily="34" charset="0"/>
              <a:buChar char="•"/>
            </a:pPr>
            <a:endParaRPr lang="en-US" dirty="0"/>
          </a:p>
        </p:txBody>
      </p:sp>
      <p:pic>
        <p:nvPicPr>
          <p:cNvPr id="6" name="Picture 5">
            <a:extLst>
              <a:ext uri="{FF2B5EF4-FFF2-40B4-BE49-F238E27FC236}">
                <a16:creationId xmlns="" xmlns:a16="http://schemas.microsoft.com/office/drawing/2014/main" id="{FD52E747-FA9A-0F83-4C19-A723840C1700}"/>
              </a:ext>
            </a:extLst>
          </p:cNvPr>
          <p:cNvPicPr>
            <a:picLocks noChangeAspect="1"/>
          </p:cNvPicPr>
          <p:nvPr/>
        </p:nvPicPr>
        <p:blipFill>
          <a:blip r:embed="rId2"/>
          <a:stretch>
            <a:fillRect/>
          </a:stretch>
        </p:blipFill>
        <p:spPr>
          <a:xfrm>
            <a:off x="7233820" y="1993900"/>
            <a:ext cx="4713482" cy="3607660"/>
          </a:xfrm>
          <a:prstGeom prst="rect">
            <a:avLst/>
          </a:prstGeom>
        </p:spPr>
      </p:pic>
    </p:spTree>
    <p:extLst>
      <p:ext uri="{BB962C8B-B14F-4D97-AF65-F5344CB8AC3E}">
        <p14:creationId xmlns:p14="http://schemas.microsoft.com/office/powerpoint/2010/main" val="3843455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39</a:t>
            </a:fld>
            <a:endParaRPr lang="en-IN"/>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Graph-9: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E3E60F45-F002-1771-2F72-423F287E153A}"/>
              </a:ext>
            </a:extLst>
          </p:cNvPr>
          <p:cNvSpPr txBox="1"/>
          <p:nvPr/>
        </p:nvSpPr>
        <p:spPr>
          <a:xfrm>
            <a:off x="526230" y="1688530"/>
            <a:ext cx="7092340" cy="5047536"/>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Times New Roman" pitchFamily="18" charset="0"/>
                <a:cs typeface="Times New Roman" pitchFamily="18" charset="0"/>
              </a:rPr>
              <a:t>Nusselt  number increases with increase in volume concentration. </a:t>
            </a:r>
          </a:p>
          <a:p>
            <a:pPr marL="285750" indent="-285750">
              <a:buFont typeface="Arial" panose="020B0604020202020204" pitchFamily="34" charset="0"/>
              <a:buChar char="•"/>
            </a:pPr>
            <a:r>
              <a:rPr lang="en-US" sz="1900" dirty="0">
                <a:latin typeface="Times New Roman" pitchFamily="18" charset="0"/>
                <a:cs typeface="Times New Roman" pitchFamily="18" charset="0"/>
              </a:rPr>
              <a:t>Nu value for different Richardson’s number ranges from 0.09126 to 1.64696 </a:t>
            </a:r>
          </a:p>
          <a:p>
            <a:pPr marL="285750" indent="-285750">
              <a:buFont typeface="Arial" panose="020B0604020202020204" pitchFamily="34" charset="0"/>
              <a:buChar char="•"/>
            </a:pPr>
            <a:r>
              <a:rPr lang="en-US" sz="1900" dirty="0">
                <a:latin typeface="Times New Roman" pitchFamily="18" charset="0"/>
                <a:cs typeface="Times New Roman" pitchFamily="18" charset="0"/>
              </a:rPr>
              <a:t>The percentage increase of Nusselt number at 1%,2%,4%  with   respective to the Nusselt number at 0% is calculated by</a:t>
            </a:r>
          </a:p>
          <a:p>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 Change = (Nu at x%  - Nu at 0% ) / Nu at 0% </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0.1:</a:t>
            </a:r>
          </a:p>
          <a:p>
            <a:pPr lvl="1"/>
            <a:r>
              <a:rPr lang="en-US" sz="1900" dirty="0">
                <a:latin typeface="Times New Roman" pitchFamily="18" charset="0"/>
                <a:cs typeface="Times New Roman" pitchFamily="18" charset="0"/>
              </a:rPr>
              <a:t>     % Change at 1% = 2.119% %   ,  2% = 5.205%  ,  4% = 14.149%</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2:</a:t>
            </a:r>
          </a:p>
          <a:p>
            <a:pPr lvl="1"/>
            <a:r>
              <a:rPr lang="en-US" sz="1900" dirty="0">
                <a:latin typeface="Times New Roman" pitchFamily="18" charset="0"/>
                <a:cs typeface="Times New Roman" pitchFamily="18" charset="0"/>
              </a:rPr>
              <a:t>     % Change at 1% = 1.2639%  , 2% = 3.21%  , 4% = 8.827%</a:t>
            </a:r>
          </a:p>
          <a:p>
            <a:pPr marL="285750" indent="-285750">
              <a:buFont typeface="Arial" panose="020B0604020202020204" pitchFamily="34" charset="0"/>
              <a:buChar char="•"/>
            </a:pPr>
            <a:r>
              <a:rPr lang="en-US" sz="1900" dirty="0">
                <a:latin typeface="Times New Roman" pitchFamily="18" charset="0"/>
                <a:cs typeface="Times New Roman" pitchFamily="18" charset="0"/>
              </a:rPr>
              <a:t>For Richardson number = 5:</a:t>
            </a:r>
          </a:p>
          <a:p>
            <a:pPr lvl="1"/>
            <a:r>
              <a:rPr lang="en-US" sz="1900" dirty="0">
                <a:latin typeface="Times New Roman" pitchFamily="18" charset="0"/>
                <a:cs typeface="Times New Roman" pitchFamily="18" charset="0"/>
              </a:rPr>
              <a:t>    % Change at 1% = 0.9585%  , 2% = 2.511%  , 4% = 7.0794%</a:t>
            </a:r>
          </a:p>
          <a:p>
            <a:pPr marL="285750" indent="-285750">
              <a:buFont typeface="Arial" panose="020B0604020202020204" pitchFamily="34" charset="0"/>
              <a:buChar char="•"/>
            </a:pPr>
            <a:r>
              <a:rPr lang="en-US" sz="1900" dirty="0">
                <a:latin typeface="Times New Roman" pitchFamily="18" charset="0"/>
                <a:cs typeface="Times New Roman" pitchFamily="18" charset="0"/>
              </a:rPr>
              <a:t>However the  percentage of increase in Nusselt number decreases  and becomes constant  due to law of diminishing returns.</a:t>
            </a:r>
          </a:p>
          <a:p>
            <a:pPr marL="285750" indent="-285750">
              <a:buFont typeface="Arial" panose="020B0604020202020204" pitchFamily="34" charset="0"/>
              <a:buChar char="•"/>
            </a:pPr>
            <a:r>
              <a:rPr lang="en-US" sz="1900" dirty="0">
                <a:latin typeface="Times New Roman" pitchFamily="18" charset="0"/>
                <a:cs typeface="Times New Roman" pitchFamily="18" charset="0"/>
              </a:rPr>
              <a:t>This Implies increasing the concentration linearly doesn't  increase the Nusselt number linearly.</a:t>
            </a:r>
          </a:p>
          <a:p>
            <a:pPr marL="285750" indent="-285750" algn="ct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BA4B9D92-1C70-443D-CB71-635BBCD54074}"/>
              </a:ext>
            </a:extLst>
          </p:cNvPr>
          <p:cNvPicPr>
            <a:picLocks noChangeAspect="1"/>
          </p:cNvPicPr>
          <p:nvPr/>
        </p:nvPicPr>
        <p:blipFill>
          <a:blip r:embed="rId2"/>
          <a:stretch>
            <a:fillRect/>
          </a:stretch>
        </p:blipFill>
        <p:spPr>
          <a:xfrm>
            <a:off x="7447781" y="1509528"/>
            <a:ext cx="4662939" cy="3568975"/>
          </a:xfrm>
          <a:prstGeom prst="rect">
            <a:avLst/>
          </a:prstGeom>
        </p:spPr>
      </p:pic>
    </p:spTree>
    <p:extLst>
      <p:ext uri="{BB962C8B-B14F-4D97-AF65-F5344CB8AC3E}">
        <p14:creationId xmlns:p14="http://schemas.microsoft.com/office/powerpoint/2010/main" val="27439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C352F4-C7B0-32B8-EB3F-BF03048A9EF2}"/>
              </a:ext>
            </a:extLst>
          </p:cNvPr>
          <p:cNvSpPr>
            <a:spLocks noGrp="1"/>
          </p:cNvSpPr>
          <p:nvPr>
            <p:ph type="title"/>
          </p:nvPr>
        </p:nvSpPr>
        <p:spPr>
          <a:xfrm>
            <a:off x="838200" y="622578"/>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03728CBC-272A-837B-B094-232D143F8AC5}"/>
              </a:ext>
            </a:extLst>
          </p:cNvPr>
          <p:cNvSpPr>
            <a:spLocks noGrp="1"/>
          </p:cNvSpPr>
          <p:nvPr>
            <p:ph type="body" idx="1"/>
          </p:nvPr>
        </p:nvSpPr>
        <p:spPr>
          <a:xfrm>
            <a:off x="838200" y="1825624"/>
            <a:ext cx="10515600" cy="453072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Fossil fuels are non-renewable sources of energy extracted from dead plants and animals.</a:t>
            </a:r>
          </a:p>
          <a:p>
            <a:r>
              <a:rPr lang="en-US" sz="2400" dirty="0">
                <a:latin typeface="Times New Roman" panose="02020603050405020304" pitchFamily="18" charset="0"/>
                <a:cs typeface="Times New Roman" panose="02020603050405020304" pitchFamily="18" charset="0"/>
              </a:rPr>
              <a:t>They cause environmental pollution, contribute to climate change, and have finite reserves and major contributors to air and water pollution.</a:t>
            </a:r>
          </a:p>
          <a:p>
            <a:r>
              <a:rPr lang="en-US" sz="2400" dirty="0">
                <a:latin typeface="Times New Roman" panose="02020603050405020304" pitchFamily="18" charset="0"/>
                <a:cs typeface="Times New Roman" panose="02020603050405020304" pitchFamily="18" charset="0"/>
              </a:rPr>
              <a:t>Extraction and transportation can cause environmental disasters, and dependence on them can cause economic vulnerability.</a:t>
            </a:r>
          </a:p>
          <a:p>
            <a:r>
              <a:rPr lang="en-US" sz="2400" dirty="0">
                <a:latin typeface="Times New Roman" panose="02020603050405020304" pitchFamily="18" charset="0"/>
                <a:cs typeface="Times New Roman" panose="02020603050405020304" pitchFamily="18" charset="0"/>
              </a:rPr>
              <a:t>Burning fossil fuels emits greenhouse gases and contributes to global warming.</a:t>
            </a:r>
          </a:p>
          <a:p>
            <a:r>
              <a:rPr lang="en-US" sz="2400" dirty="0">
                <a:latin typeface="Times New Roman" panose="02020603050405020304" pitchFamily="18" charset="0"/>
                <a:cs typeface="Times New Roman" panose="02020603050405020304" pitchFamily="18" charset="0"/>
              </a:rPr>
              <a:t>Solar water heaters use sunlight to heat water for domestic or industrial use.</a:t>
            </a:r>
          </a:p>
          <a:p>
            <a:r>
              <a:rPr lang="en-US" sz="2400" dirty="0">
                <a:latin typeface="Times New Roman" panose="02020603050405020304" pitchFamily="18" charset="0"/>
                <a:cs typeface="Times New Roman" panose="02020603050405020304" pitchFamily="18" charset="0"/>
              </a:rPr>
              <a:t>They are cost-effective, environmentally friendly, and reduce dependence on fossil fuels.</a:t>
            </a:r>
          </a:p>
          <a:p>
            <a:r>
              <a:rPr lang="en-US" sz="2400" dirty="0">
                <a:latin typeface="Times New Roman" panose="02020603050405020304" pitchFamily="18" charset="0"/>
                <a:cs typeface="Times New Roman" panose="02020603050405020304" pitchFamily="18" charset="0"/>
              </a:rPr>
              <a:t>Solar water heaters use sunlight to heat water for domestic or industrial use.</a:t>
            </a:r>
            <a:br>
              <a:rPr lang="en-US"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60FFDEE4-7B06-6829-03E2-CC3198BE6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a:t>
            </a:fld>
            <a:endParaRPr lang="en-IN"/>
          </a:p>
        </p:txBody>
      </p:sp>
    </p:spTree>
    <p:extLst>
      <p:ext uri="{BB962C8B-B14F-4D97-AF65-F5344CB8AC3E}">
        <p14:creationId xmlns:p14="http://schemas.microsoft.com/office/powerpoint/2010/main" val="381260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40</a:t>
            </a:fld>
            <a:endParaRPr lang="en-IN" dirty="0"/>
          </a:p>
        </p:txBody>
      </p:sp>
      <p:sp>
        <p:nvSpPr>
          <p:cNvPr id="8" name="TextBox 7">
            <a:extLst>
              <a:ext uri="{FF2B5EF4-FFF2-40B4-BE49-F238E27FC236}">
                <a16:creationId xmlns=""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Graph-10: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92A1A65A-AC30-5090-80F4-29B17D5A0894}"/>
              </a:ext>
            </a:extLst>
          </p:cNvPr>
          <p:cNvSpPr txBox="1"/>
          <p:nvPr/>
        </p:nvSpPr>
        <p:spPr>
          <a:xfrm>
            <a:off x="215900" y="1981201"/>
            <a:ext cx="7124700"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Richardson’s number ranges from 0.0066354363 to 0.01694618</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Avg shear stress compared with 0% concentration as reference are as follows</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Avg shear stress at 1%,2%,4%  with   </a:t>
            </a:r>
          </a:p>
          <a:p>
            <a:r>
              <a:rPr lang="en-US" sz="2000" dirty="0">
                <a:latin typeface="Times New Roman" pitchFamily="18" charset="0"/>
                <a:cs typeface="Times New Roman" pitchFamily="18" charset="0"/>
              </a:rPr>
              <a:t>      respective to the value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0.1:</a:t>
            </a:r>
          </a:p>
          <a:p>
            <a:pPr lvl="1"/>
            <a:r>
              <a:rPr lang="en-US" sz="2000" dirty="0">
                <a:latin typeface="Times New Roman" pitchFamily="18" charset="0"/>
                <a:cs typeface="Times New Roman" pitchFamily="18" charset="0"/>
              </a:rPr>
              <a:t>     % change for 1%: 5.2301%  for 2%: 11.604%  for 4%: 28.059%</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2:</a:t>
            </a:r>
          </a:p>
          <a:p>
            <a:pPr lvl="1"/>
            <a:r>
              <a:rPr lang="en-US" sz="2000" dirty="0">
                <a:latin typeface="Times New Roman" pitchFamily="18" charset="0"/>
                <a:cs typeface="Times New Roman" pitchFamily="18" charset="0"/>
              </a:rPr>
              <a:t>     % change for 1%: 5.139% for 2%: 11.336% for 4%: 27.148%</a:t>
            </a:r>
          </a:p>
          <a:p>
            <a:pPr marL="342900" indent="-342900">
              <a:buFont typeface="Arial" panose="020B0604020202020204" pitchFamily="34" charset="0"/>
              <a:buChar char="•"/>
            </a:pPr>
            <a:r>
              <a:rPr lang="en-US" sz="2000" dirty="0">
                <a:latin typeface="Times New Roman" pitchFamily="18" charset="0"/>
                <a:cs typeface="Times New Roman" pitchFamily="18" charset="0"/>
              </a:rPr>
              <a:t>Richardson number 5:</a:t>
            </a:r>
          </a:p>
          <a:p>
            <a:pPr lvl="1"/>
            <a:r>
              <a:rPr lang="en-US" sz="2000" dirty="0">
                <a:latin typeface="Times New Roman" pitchFamily="18" charset="0"/>
                <a:cs typeface="Times New Roman" pitchFamily="18" charset="0"/>
              </a:rPr>
              <a:t>     % change for 1%: 5.0911% for 2%: 11.16% for 4%: 26.482%</a:t>
            </a:r>
          </a:p>
        </p:txBody>
      </p:sp>
      <p:pic>
        <p:nvPicPr>
          <p:cNvPr id="5" name="Picture 4">
            <a:extLst>
              <a:ext uri="{FF2B5EF4-FFF2-40B4-BE49-F238E27FC236}">
                <a16:creationId xmlns="" xmlns:a16="http://schemas.microsoft.com/office/drawing/2014/main" id="{7E348411-5DF4-DFC3-A21A-E4AA8FFD637E}"/>
              </a:ext>
            </a:extLst>
          </p:cNvPr>
          <p:cNvPicPr>
            <a:picLocks noChangeAspect="1"/>
          </p:cNvPicPr>
          <p:nvPr/>
        </p:nvPicPr>
        <p:blipFill>
          <a:blip r:embed="rId2"/>
          <a:stretch>
            <a:fillRect/>
          </a:stretch>
        </p:blipFill>
        <p:spPr>
          <a:xfrm>
            <a:off x="7199153" y="1431569"/>
            <a:ext cx="4992847" cy="3821484"/>
          </a:xfrm>
          <a:prstGeom prst="rect">
            <a:avLst/>
          </a:prstGeom>
        </p:spPr>
      </p:pic>
    </p:spTree>
    <p:extLst>
      <p:ext uri="{BB962C8B-B14F-4D97-AF65-F5344CB8AC3E}">
        <p14:creationId xmlns:p14="http://schemas.microsoft.com/office/powerpoint/2010/main" val="4027617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A40878-CB9A-75A4-FA1B-D6A2AF606F76}"/>
              </a:ext>
            </a:extLst>
          </p:cNvPr>
          <p:cNvSpPr>
            <a:spLocks noGrp="1"/>
          </p:cNvSpPr>
          <p:nvPr>
            <p:ph type="title"/>
          </p:nvPr>
        </p:nvSpPr>
        <p:spPr>
          <a:xfrm>
            <a:off x="881379" y="518364"/>
            <a:ext cx="10515600" cy="1325563"/>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and wall 2&amp;3Avg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3" name="Text Placeholder 2">
            <a:extLst>
              <a:ext uri="{FF2B5EF4-FFF2-40B4-BE49-F238E27FC236}">
                <a16:creationId xmlns="" xmlns:a16="http://schemas.microsoft.com/office/drawing/2014/main" id="{FCA38426-1C58-7B73-552C-4537EC81E711}"/>
              </a:ext>
            </a:extLst>
          </p:cNvPr>
          <p:cNvSpPr>
            <a:spLocks noGrp="1"/>
          </p:cNvSpPr>
          <p:nvPr>
            <p:ph type="body" idx="1"/>
          </p:nvPr>
        </p:nvSpPr>
        <p:spPr>
          <a:xfrm>
            <a:off x="660276" y="1843927"/>
            <a:ext cx="10871448" cy="935330"/>
          </a:xfrm>
        </p:spPr>
        <p:txBody>
          <a:bodyPr>
            <a:noAutofit/>
          </a:bodyPr>
          <a:lstStyle/>
          <a:p>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a:p>
            <a:endParaRPr lang="en-IN" sz="1800" dirty="0"/>
          </a:p>
        </p:txBody>
      </p:sp>
      <p:sp>
        <p:nvSpPr>
          <p:cNvPr id="4" name="Slide Number Placeholder 3">
            <a:extLst>
              <a:ext uri="{FF2B5EF4-FFF2-40B4-BE49-F238E27FC236}">
                <a16:creationId xmlns=""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41</a:t>
            </a:fld>
            <a:endParaRPr lang="en-IN"/>
          </a:p>
        </p:txBody>
      </p:sp>
      <p:sp>
        <p:nvSpPr>
          <p:cNvPr id="8" name="TextBox 7">
            <a:extLst>
              <a:ext uri="{FF2B5EF4-FFF2-40B4-BE49-F238E27FC236}">
                <a16:creationId xmlns="" xmlns:a16="http://schemas.microsoft.com/office/drawing/2014/main" id="{F410428B-736B-41A9-228C-FA63865B33C0}"/>
              </a:ext>
            </a:extLst>
          </p:cNvPr>
          <p:cNvSpPr txBox="1"/>
          <p:nvPr/>
        </p:nvSpPr>
        <p:spPr>
          <a:xfrm>
            <a:off x="1324860" y="6078026"/>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Graph-11: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 xmlns:a16="http://schemas.microsoft.com/office/drawing/2014/main" id="{D2669BE7-11C4-CE3A-4AD6-F0F48DD4B296}"/>
              </a:ext>
            </a:extLst>
          </p:cNvPr>
          <p:cNvSpPr txBox="1"/>
          <p:nvPr/>
        </p:nvSpPr>
        <p:spPr>
          <a:xfrm>
            <a:off x="6514242" y="6042390"/>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Graph-12: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16B18133-B577-C5DF-0B80-56DA9B45AB4C}"/>
              </a:ext>
            </a:extLst>
          </p:cNvPr>
          <p:cNvPicPr>
            <a:picLocks noChangeAspect="1"/>
          </p:cNvPicPr>
          <p:nvPr/>
        </p:nvPicPr>
        <p:blipFill>
          <a:blip r:embed="rId2"/>
          <a:stretch>
            <a:fillRect/>
          </a:stretch>
        </p:blipFill>
        <p:spPr>
          <a:xfrm>
            <a:off x="1250628" y="2637781"/>
            <a:ext cx="4513080" cy="3454274"/>
          </a:xfrm>
          <a:prstGeom prst="rect">
            <a:avLst/>
          </a:prstGeom>
        </p:spPr>
      </p:pic>
      <p:pic>
        <p:nvPicPr>
          <p:cNvPr id="14" name="Picture 13">
            <a:extLst>
              <a:ext uri="{FF2B5EF4-FFF2-40B4-BE49-F238E27FC236}">
                <a16:creationId xmlns="" xmlns:a16="http://schemas.microsoft.com/office/drawing/2014/main" id="{7CE8B60A-835A-EB52-1025-D1F0722684DD}"/>
              </a:ext>
            </a:extLst>
          </p:cNvPr>
          <p:cNvPicPr>
            <a:picLocks noChangeAspect="1"/>
          </p:cNvPicPr>
          <p:nvPr/>
        </p:nvPicPr>
        <p:blipFill>
          <a:blip r:embed="rId3"/>
          <a:stretch>
            <a:fillRect/>
          </a:stretch>
        </p:blipFill>
        <p:spPr>
          <a:xfrm>
            <a:off x="6354060" y="2637781"/>
            <a:ext cx="4513080" cy="3454274"/>
          </a:xfrm>
          <a:prstGeom prst="rect">
            <a:avLst/>
          </a:prstGeom>
        </p:spPr>
      </p:pic>
    </p:spTree>
    <p:extLst>
      <p:ext uri="{BB962C8B-B14F-4D97-AF65-F5344CB8AC3E}">
        <p14:creationId xmlns:p14="http://schemas.microsoft.com/office/powerpoint/2010/main" val="140836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42</a:t>
            </a:fld>
            <a:endParaRPr lang="en-IN" dirty="0"/>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Graph-13: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5120DA5A-CB27-78A3-3BAC-701AA9B99614}"/>
              </a:ext>
            </a:extLst>
          </p:cNvPr>
          <p:cNvSpPr txBox="1"/>
          <p:nvPr/>
        </p:nvSpPr>
        <p:spPr>
          <a:xfrm>
            <a:off x="527211" y="2230453"/>
            <a:ext cx="6912275" cy="492442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a:t>
            </a:r>
          </a:p>
          <a:p>
            <a:pPr marL="342900" indent="-342900">
              <a:buFont typeface="Arial" panose="020B0604020202020204" pitchFamily="34" charset="0"/>
              <a:buChar char="•"/>
            </a:pPr>
            <a:r>
              <a:rPr lang="en-US" sz="2000" dirty="0">
                <a:latin typeface="Times New Roman" pitchFamily="18" charset="0"/>
                <a:cs typeface="Times New Roman" pitchFamily="18" charset="0"/>
              </a:rPr>
              <a:t>We calculate the percentage change with  0 % as reference</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22.05%  at 2% = 54.31% 4% =180.32%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27.85% at 2% = 61.23% at 4% =191.95%</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21.55% at 2% = 52.77% at 4% = 173.03%</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endParaRPr lang="en-US" sz="2000" dirty="0">
              <a:latin typeface="Times New Roman" pitchFamily="18" charset="0"/>
              <a:cs typeface="Times New Roman" pitchFamily="18" charset="0"/>
            </a:endParaRPr>
          </a:p>
          <a:p>
            <a:pPr marL="285750" indent="-285750" algn="ct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BADAED29-5BC0-8044-C66C-1C1CEE76291E}"/>
              </a:ext>
            </a:extLst>
          </p:cNvPr>
          <p:cNvPicPr>
            <a:picLocks noChangeAspect="1"/>
          </p:cNvPicPr>
          <p:nvPr/>
        </p:nvPicPr>
        <p:blipFill>
          <a:blip r:embed="rId2"/>
          <a:stretch>
            <a:fillRect/>
          </a:stretch>
        </p:blipFill>
        <p:spPr>
          <a:xfrm>
            <a:off x="7702743" y="1771247"/>
            <a:ext cx="4331777" cy="3315506"/>
          </a:xfrm>
          <a:prstGeom prst="rect">
            <a:avLst/>
          </a:prstGeom>
        </p:spPr>
      </p:pic>
    </p:spTree>
    <p:extLst>
      <p:ext uri="{BB962C8B-B14F-4D97-AF65-F5344CB8AC3E}">
        <p14:creationId xmlns:p14="http://schemas.microsoft.com/office/powerpoint/2010/main" val="621794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Silicon-oxide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43</a:t>
            </a:fld>
            <a:endParaRPr lang="en-IN"/>
          </a:p>
        </p:txBody>
      </p:sp>
    </p:spTree>
    <p:extLst>
      <p:ext uri="{BB962C8B-B14F-4D97-AF65-F5344CB8AC3E}">
        <p14:creationId xmlns:p14="http://schemas.microsoft.com/office/powerpoint/2010/main" val="2750396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44</a:t>
            </a:fld>
            <a:endParaRPr lang="en-IN" dirty="0"/>
          </a:p>
        </p:txBody>
      </p:sp>
      <p:sp>
        <p:nvSpPr>
          <p:cNvPr id="7" name="TextBox 6">
            <a:extLst>
              <a:ext uri="{FF2B5EF4-FFF2-40B4-BE49-F238E27FC236}">
                <a16:creationId xmlns="" xmlns:a16="http://schemas.microsoft.com/office/drawing/2014/main" id="{96B4BE7B-B5DA-AE16-CB7B-74D6CC277E24}"/>
              </a:ext>
            </a:extLst>
          </p:cNvPr>
          <p:cNvSpPr txBox="1"/>
          <p:nvPr/>
        </p:nvSpPr>
        <p:spPr>
          <a:xfrm>
            <a:off x="7107463" y="5182737"/>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Graph-14: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41167" y="2018249"/>
            <a:ext cx="7004851" cy="523220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nano particles. </a:t>
            </a:r>
          </a:p>
          <a:p>
            <a:pPr marL="342900" indent="-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from 6.239 to 79.270</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a:t>
            </a:r>
          </a:p>
          <a:p>
            <a:r>
              <a:rPr lang="en-US" sz="2000" dirty="0">
                <a:latin typeface="Times New Roman" pitchFamily="18" charset="0"/>
                <a:cs typeface="Times New Roman" pitchFamily="18" charset="0"/>
              </a:rPr>
              <a:t>      respective to the HTC at 0% is calculated by:</a:t>
            </a:r>
          </a:p>
          <a:p>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 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3.484 % for 2% =6.96% for 4% =14.53%</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2.1295% for 2% = 4.217% for 4%: 8.66%</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pPr lvl="1"/>
            <a:r>
              <a:rPr lang="en-US" sz="2000" dirty="0">
                <a:latin typeface="Times New Roman" pitchFamily="18" charset="0"/>
                <a:cs typeface="Times New Roman" pitchFamily="18" charset="0"/>
              </a:rPr>
              <a:t>     % change for 1% = 1.6531  for 2% = 3.27%  for 4%: 6.67%</a:t>
            </a:r>
          </a:p>
          <a:p>
            <a:pPr marL="342900" lvl="1" indent="-342900">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pPr lvl="1"/>
            <a:endParaRPr lang="en-US" sz="2000" dirty="0">
              <a:latin typeface="Times New Roman" pitchFamily="18" charset="0"/>
              <a:cs typeface="Times New Roman" pitchFamily="18" charset="0"/>
            </a:endParaRPr>
          </a:p>
          <a:p>
            <a:pPr marL="285750" indent="-285750">
              <a:buFont typeface="Arial" panose="020B0604020202020204" pitchFamily="34" charset="0"/>
              <a:buChar char="•"/>
            </a:pPr>
            <a:endParaRPr lang="en-US" dirty="0"/>
          </a:p>
        </p:txBody>
      </p:sp>
      <p:pic>
        <p:nvPicPr>
          <p:cNvPr id="6" name="Picture 5">
            <a:extLst>
              <a:ext uri="{FF2B5EF4-FFF2-40B4-BE49-F238E27FC236}">
                <a16:creationId xmlns="" xmlns:a16="http://schemas.microsoft.com/office/drawing/2014/main" id="{3A168494-80D9-8785-6F35-F135B59BEE24}"/>
              </a:ext>
            </a:extLst>
          </p:cNvPr>
          <p:cNvPicPr>
            <a:picLocks noChangeAspect="1"/>
          </p:cNvPicPr>
          <p:nvPr/>
        </p:nvPicPr>
        <p:blipFill>
          <a:blip r:embed="rId2"/>
          <a:stretch>
            <a:fillRect/>
          </a:stretch>
        </p:blipFill>
        <p:spPr>
          <a:xfrm>
            <a:off x="7388418" y="1800204"/>
            <a:ext cx="4419349" cy="3382533"/>
          </a:xfrm>
          <a:prstGeom prst="rect">
            <a:avLst/>
          </a:prstGeom>
        </p:spPr>
      </p:pic>
    </p:spTree>
    <p:extLst>
      <p:ext uri="{BB962C8B-B14F-4D97-AF65-F5344CB8AC3E}">
        <p14:creationId xmlns:p14="http://schemas.microsoft.com/office/powerpoint/2010/main" val="4165214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45</a:t>
            </a:fld>
            <a:endParaRPr lang="en-IN"/>
          </a:p>
        </p:txBody>
      </p:sp>
      <p:sp>
        <p:nvSpPr>
          <p:cNvPr id="8" name="TextBox 7">
            <a:extLst>
              <a:ext uri="{FF2B5EF4-FFF2-40B4-BE49-F238E27FC236}">
                <a16:creationId xmlns=""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Graph-15: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E3E60F45-F002-1771-2F72-423F287E153A}"/>
              </a:ext>
            </a:extLst>
          </p:cNvPr>
          <p:cNvSpPr txBox="1"/>
          <p:nvPr/>
        </p:nvSpPr>
        <p:spPr>
          <a:xfrm>
            <a:off x="387165" y="1841242"/>
            <a:ext cx="6940388" cy="5355312"/>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Times New Roman" pitchFamily="18" charset="0"/>
                <a:cs typeface="Times New Roman" pitchFamily="18" charset="0"/>
              </a:rPr>
              <a:t>Nusselt number increases with increase in concentration. </a:t>
            </a:r>
          </a:p>
          <a:p>
            <a:pPr marL="342900" indent="-342900">
              <a:buFont typeface="Arial" panose="020B0604020202020204" pitchFamily="34" charset="0"/>
              <a:buChar char="•"/>
            </a:pPr>
            <a:r>
              <a:rPr lang="en-US" sz="1900" dirty="0">
                <a:latin typeface="Times New Roman" pitchFamily="18" charset="0"/>
                <a:cs typeface="Times New Roman" pitchFamily="18" charset="0"/>
              </a:rPr>
              <a:t>Nu value for different Richardson’s number ranges from 0.1029</a:t>
            </a:r>
          </a:p>
          <a:p>
            <a:r>
              <a:rPr lang="en-US" sz="1900" dirty="0">
                <a:latin typeface="Times New Roman" pitchFamily="18" charset="0"/>
                <a:cs typeface="Times New Roman" pitchFamily="18" charset="0"/>
              </a:rPr>
              <a:t>      to 1.307 </a:t>
            </a:r>
          </a:p>
          <a:p>
            <a:pPr marL="342900" indent="-342900">
              <a:buFont typeface="Arial" panose="020B0604020202020204" pitchFamily="34" charset="0"/>
              <a:buChar char="•"/>
            </a:pPr>
            <a:r>
              <a:rPr lang="en-US" sz="1900" dirty="0">
                <a:latin typeface="Times New Roman" pitchFamily="18" charset="0"/>
                <a:cs typeface="Times New Roman" pitchFamily="18" charset="0"/>
              </a:rPr>
              <a:t>The percentage increase of Nusselt number at 1%,2%,4% with  respective to the Nusselt number at 0% is calculated by</a:t>
            </a:r>
          </a:p>
          <a:p>
            <a:r>
              <a:rPr lang="en-US" sz="1900" dirty="0">
                <a:latin typeface="Times New Roman" pitchFamily="18" charset="0"/>
                <a:cs typeface="Times New Roman" pitchFamily="18" charset="0"/>
              </a:rPr>
              <a:t>         </a:t>
            </a:r>
            <a:r>
              <a:rPr lang="en-US" sz="1900" b="1" dirty="0">
                <a:latin typeface="Times New Roman" pitchFamily="18" charset="0"/>
                <a:cs typeface="Times New Roman" pitchFamily="18" charset="0"/>
              </a:rPr>
              <a:t>% Change = (Nu at x%  - Nu at 0% ) / Nu at 0% </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0.1:</a:t>
            </a:r>
          </a:p>
          <a:p>
            <a:pPr lvl="1"/>
            <a:r>
              <a:rPr lang="en-US" sz="1900" dirty="0">
                <a:latin typeface="Times New Roman" pitchFamily="18" charset="0"/>
                <a:cs typeface="Times New Roman" pitchFamily="18" charset="0"/>
              </a:rPr>
              <a:t>     % Change at 1% = 2.84% %   ,  2% = 5.918%  ,  4% = 12.77%</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2:</a:t>
            </a:r>
          </a:p>
          <a:p>
            <a:pPr lvl="1"/>
            <a:r>
              <a:rPr lang="en-US" sz="1900" dirty="0">
                <a:latin typeface="Times New Roman" pitchFamily="18" charset="0"/>
                <a:cs typeface="Times New Roman" pitchFamily="18" charset="0"/>
              </a:rPr>
              <a:t>    % Change at 1% = 1.4976%  , 2% =3.2019%  , 4% = 6.9961%</a:t>
            </a:r>
          </a:p>
          <a:p>
            <a:pPr marL="342900" indent="-342900">
              <a:buFont typeface="Arial" panose="020B0604020202020204" pitchFamily="34" charset="0"/>
              <a:buChar char="•"/>
            </a:pPr>
            <a:r>
              <a:rPr lang="en-US" sz="1900" dirty="0">
                <a:latin typeface="Times New Roman" pitchFamily="18" charset="0"/>
                <a:cs typeface="Times New Roman" pitchFamily="18" charset="0"/>
              </a:rPr>
              <a:t>For Richardson number = 5:</a:t>
            </a:r>
          </a:p>
          <a:p>
            <a:pPr lvl="1"/>
            <a:r>
              <a:rPr lang="en-US" sz="1900" dirty="0">
                <a:latin typeface="Times New Roman" pitchFamily="18" charset="0"/>
                <a:cs typeface="Times New Roman" pitchFamily="18" charset="0"/>
              </a:rPr>
              <a:t>    % Change at 1% =1.1241%  , 2% =2.2645%  , 4% = 5.0454%</a:t>
            </a:r>
          </a:p>
          <a:p>
            <a:pPr marL="342900" indent="-342900">
              <a:buFont typeface="Arial" panose="020B0604020202020204" pitchFamily="34" charset="0"/>
              <a:buChar char="•"/>
            </a:pPr>
            <a:r>
              <a:rPr lang="en-US" sz="1900" dirty="0">
                <a:latin typeface="Times New Roman" pitchFamily="18" charset="0"/>
                <a:cs typeface="Times New Roman" pitchFamily="18" charset="0"/>
              </a:rPr>
              <a:t>However the  percentage of increase in Nusselt number decreases  and becomes constant  due to law of diminishing returns.</a:t>
            </a:r>
          </a:p>
          <a:p>
            <a:pPr marL="342900" indent="-342900">
              <a:buFont typeface="Arial" panose="020B0604020202020204" pitchFamily="34" charset="0"/>
              <a:buChar char="•"/>
            </a:pPr>
            <a:r>
              <a:rPr lang="en-US" sz="1900" dirty="0">
                <a:latin typeface="Times New Roman" pitchFamily="18" charset="0"/>
                <a:cs typeface="Times New Roman" pitchFamily="18" charset="0"/>
              </a:rPr>
              <a:t>This Implies increasing the concentration linearly doesn't  increase the Nusselt number linearly </a:t>
            </a:r>
          </a:p>
          <a:p>
            <a:pPr marL="342900" lvl="1" indent="-342900">
              <a:buFont typeface="Arial" panose="020B0604020202020204" pitchFamily="34" charset="0"/>
              <a:buChar char="•"/>
            </a:pPr>
            <a:endParaRPr lang="en-US" sz="1900" dirty="0">
              <a:latin typeface="Times New Roman" pitchFamily="18" charset="0"/>
              <a:cs typeface="Times New Roman" pitchFamily="18" charset="0"/>
            </a:endParaRPr>
          </a:p>
          <a:p>
            <a:pPr marL="342900" indent="-342900" algn="ctr">
              <a:buFont typeface="Arial" panose="020B0604020202020204" pitchFamily="34" charset="0"/>
              <a:buChar char="•"/>
            </a:pPr>
            <a:endParaRPr lang="en-IN" sz="19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6FE4FC90-5EB5-B65C-51FE-B036FACD6BCD}"/>
              </a:ext>
            </a:extLst>
          </p:cNvPr>
          <p:cNvPicPr>
            <a:picLocks noChangeAspect="1"/>
          </p:cNvPicPr>
          <p:nvPr/>
        </p:nvPicPr>
        <p:blipFill>
          <a:blip r:embed="rId2"/>
          <a:stretch>
            <a:fillRect/>
          </a:stretch>
        </p:blipFill>
        <p:spPr>
          <a:xfrm>
            <a:off x="7327553" y="1660749"/>
            <a:ext cx="4693419" cy="3592304"/>
          </a:xfrm>
          <a:prstGeom prst="rect">
            <a:avLst/>
          </a:prstGeom>
        </p:spPr>
      </p:pic>
    </p:spTree>
    <p:extLst>
      <p:ext uri="{BB962C8B-B14F-4D97-AF65-F5344CB8AC3E}">
        <p14:creationId xmlns:p14="http://schemas.microsoft.com/office/powerpoint/2010/main" val="1548645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 xmlns:a16="http://schemas.microsoft.com/office/drawing/2014/main" id="{CE4266A3-410D-94DE-B49D-52CA0B94989D}"/>
              </a:ext>
            </a:extLst>
          </p:cNvPr>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46</a:t>
            </a:fld>
            <a:endParaRPr lang="en-IN" dirty="0"/>
          </a:p>
        </p:txBody>
      </p:sp>
      <p:sp>
        <p:nvSpPr>
          <p:cNvPr id="8" name="TextBox 7">
            <a:extLst>
              <a:ext uri="{FF2B5EF4-FFF2-40B4-BE49-F238E27FC236}">
                <a16:creationId xmlns=""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Graph-16: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92A1A65A-AC30-5090-80F4-29B17D5A0894}"/>
              </a:ext>
            </a:extLst>
          </p:cNvPr>
          <p:cNvSpPr txBox="1"/>
          <p:nvPr/>
        </p:nvSpPr>
        <p:spPr>
          <a:xfrm>
            <a:off x="215900" y="1981201"/>
            <a:ext cx="7124700"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As Nusselt number is increasing average shear stress on walls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Average shear stress for different </a:t>
            </a:r>
            <a:r>
              <a:rPr lang="en-US" sz="2000" dirty="0" err="1">
                <a:latin typeface="Times New Roman" pitchFamily="18" charset="0"/>
                <a:cs typeface="Times New Roman" pitchFamily="18" charset="0"/>
              </a:rPr>
              <a:t>richardson’s</a:t>
            </a:r>
            <a:r>
              <a:rPr lang="en-US" sz="2000" dirty="0">
                <a:latin typeface="Times New Roman" pitchFamily="18" charset="0"/>
                <a:cs typeface="Times New Roman" pitchFamily="18" charset="0"/>
              </a:rPr>
              <a:t> number ranges from 0.0066354363 to 0.01022</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in </a:t>
            </a:r>
            <a:r>
              <a:rPr lang="en-US" sz="2000" dirty="0" err="1">
                <a:latin typeface="Times New Roman" pitchFamily="18" charset="0"/>
                <a:cs typeface="Times New Roman" pitchFamily="18" charset="0"/>
              </a:rPr>
              <a:t>avg</a:t>
            </a:r>
            <a:r>
              <a:rPr lang="en-US" sz="2000" dirty="0">
                <a:latin typeface="Times New Roman" pitchFamily="18" charset="0"/>
                <a:cs typeface="Times New Roman" pitchFamily="18" charset="0"/>
              </a:rPr>
              <a:t> shear stress compared with 0% concentration as reference are as follows</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a:t>
            </a:r>
          </a:p>
          <a:p>
            <a:pPr>
              <a:buFont typeface="Arial" pitchFamily="34" charset="0"/>
              <a:buChar char="•"/>
            </a:pP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0.1:</a:t>
            </a:r>
          </a:p>
          <a:p>
            <a:pPr lvl="1"/>
            <a:r>
              <a:rPr lang="en-US" sz="2000" dirty="0">
                <a:latin typeface="Times New Roman" pitchFamily="18" charset="0"/>
                <a:cs typeface="Times New Roman" pitchFamily="18" charset="0"/>
              </a:rPr>
              <a:t>     % change for 1% = 3.7535% for 2% = 7.794% for 4% = 16.72%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2:</a:t>
            </a:r>
          </a:p>
          <a:p>
            <a:r>
              <a:rPr lang="en-US" sz="2000" dirty="0">
                <a:latin typeface="Times New Roman" pitchFamily="18" charset="0"/>
                <a:cs typeface="Times New Roman" pitchFamily="18" charset="0"/>
              </a:rPr>
              <a:t>     % change for 1%= 3.6982% for 2% = 3.59% for 4%: 16.312%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 number 5:</a:t>
            </a:r>
          </a:p>
          <a:p>
            <a:r>
              <a:rPr lang="en-US" sz="2000" dirty="0">
                <a:latin typeface="Times New Roman" pitchFamily="18" charset="0"/>
                <a:cs typeface="Times New Roman" pitchFamily="18" charset="0"/>
              </a:rPr>
              <a:t>     % change for 1% = 3.6979  for 2% = 7.5857%  for 4%: 16.182%</a:t>
            </a:r>
          </a:p>
        </p:txBody>
      </p:sp>
      <p:pic>
        <p:nvPicPr>
          <p:cNvPr id="10" name="Picture 9">
            <a:extLst>
              <a:ext uri="{FF2B5EF4-FFF2-40B4-BE49-F238E27FC236}">
                <a16:creationId xmlns="" xmlns:a16="http://schemas.microsoft.com/office/drawing/2014/main" id="{7E808316-4E9C-4FF6-B4F8-0D65A10DA283}"/>
              </a:ext>
            </a:extLst>
          </p:cNvPr>
          <p:cNvPicPr>
            <a:picLocks noChangeAspect="1"/>
          </p:cNvPicPr>
          <p:nvPr/>
        </p:nvPicPr>
        <p:blipFill>
          <a:blip r:embed="rId2"/>
          <a:stretch>
            <a:fillRect/>
          </a:stretch>
        </p:blipFill>
        <p:spPr>
          <a:xfrm>
            <a:off x="7529061" y="1719071"/>
            <a:ext cx="4617219" cy="3533982"/>
          </a:xfrm>
          <a:prstGeom prst="rect">
            <a:avLst/>
          </a:prstGeom>
        </p:spPr>
      </p:pic>
    </p:spTree>
    <p:extLst>
      <p:ext uri="{BB962C8B-B14F-4D97-AF65-F5344CB8AC3E}">
        <p14:creationId xmlns:p14="http://schemas.microsoft.com/office/powerpoint/2010/main" val="4076715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and wall-2&amp;3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47</a:t>
            </a:fld>
            <a:endParaRPr lang="en-IN"/>
          </a:p>
        </p:txBody>
      </p:sp>
      <p:sp>
        <p:nvSpPr>
          <p:cNvPr id="8" name="TextBox 7">
            <a:extLst>
              <a:ext uri="{FF2B5EF4-FFF2-40B4-BE49-F238E27FC236}">
                <a16:creationId xmlns="" xmlns:a16="http://schemas.microsoft.com/office/drawing/2014/main" id="{F410428B-736B-41A9-228C-FA63865B33C0}"/>
              </a:ext>
            </a:extLst>
          </p:cNvPr>
          <p:cNvSpPr txBox="1"/>
          <p:nvPr/>
        </p:nvSpPr>
        <p:spPr>
          <a:xfrm>
            <a:off x="6268005" y="591008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Graph-18: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 xmlns:a16="http://schemas.microsoft.com/office/drawing/2014/main" id="{D2669BE7-11C4-CE3A-4AD6-F0F48DD4B296}"/>
              </a:ext>
            </a:extLst>
          </p:cNvPr>
          <p:cNvSpPr txBox="1"/>
          <p:nvPr/>
        </p:nvSpPr>
        <p:spPr>
          <a:xfrm>
            <a:off x="660276" y="5933254"/>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Graph-17: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A9894B67-2685-9F6C-CDF3-31E7F78EC1EB}"/>
              </a:ext>
            </a:extLst>
          </p:cNvPr>
          <p:cNvSpPr>
            <a:spLocks noGrp="1"/>
          </p:cNvSpPr>
          <p:nvPr>
            <p:ph type="body" idx="1"/>
          </p:nvPr>
        </p:nvSpPr>
        <p:spPr>
          <a:xfrm>
            <a:off x="660276" y="1843927"/>
            <a:ext cx="10871448" cy="935330"/>
          </a:xfrm>
        </p:spPr>
        <p:txBody>
          <a:bodyPr>
            <a:noAutofit/>
          </a:bodyPr>
          <a:lstStyle/>
          <a:p>
            <a:r>
              <a:rPr lang="en-US" sz="1800" dirty="0">
                <a:latin typeface="Times New Roman" pitchFamily="18" charset="0"/>
                <a:cs typeface="Times New Roman" pitchFamily="18" charset="0"/>
              </a:rPr>
              <a:t>Here for wall 1 it slightly higher heat transfer coefficient values compared to that wall-2 and wall-3. This is because of gravity and weight of fluid is acting on wall-1. For wall-2 and wall-3 we are observing a same HTC values.</a:t>
            </a:r>
          </a:p>
          <a:p>
            <a:endParaRPr lang="en-IN" sz="1800" dirty="0"/>
          </a:p>
        </p:txBody>
      </p:sp>
      <p:pic>
        <p:nvPicPr>
          <p:cNvPr id="11" name="Picture 10">
            <a:extLst>
              <a:ext uri="{FF2B5EF4-FFF2-40B4-BE49-F238E27FC236}">
                <a16:creationId xmlns="" xmlns:a16="http://schemas.microsoft.com/office/drawing/2014/main" id="{B472A410-8E10-D0E4-0664-DBE8720CAD80}"/>
              </a:ext>
            </a:extLst>
          </p:cNvPr>
          <p:cNvPicPr>
            <a:picLocks noChangeAspect="1"/>
          </p:cNvPicPr>
          <p:nvPr/>
        </p:nvPicPr>
        <p:blipFill>
          <a:blip r:embed="rId2"/>
          <a:stretch>
            <a:fillRect/>
          </a:stretch>
        </p:blipFill>
        <p:spPr>
          <a:xfrm>
            <a:off x="747870" y="2779257"/>
            <a:ext cx="4113690" cy="3148584"/>
          </a:xfrm>
          <a:prstGeom prst="rect">
            <a:avLst/>
          </a:prstGeom>
        </p:spPr>
      </p:pic>
      <p:pic>
        <p:nvPicPr>
          <p:cNvPr id="14" name="Picture 13">
            <a:extLst>
              <a:ext uri="{FF2B5EF4-FFF2-40B4-BE49-F238E27FC236}">
                <a16:creationId xmlns="" xmlns:a16="http://schemas.microsoft.com/office/drawing/2014/main" id="{52DC464D-3A41-3140-7DBB-33FA76389E3F}"/>
              </a:ext>
            </a:extLst>
          </p:cNvPr>
          <p:cNvPicPr>
            <a:picLocks noChangeAspect="1"/>
          </p:cNvPicPr>
          <p:nvPr/>
        </p:nvPicPr>
        <p:blipFill>
          <a:blip r:embed="rId3"/>
          <a:stretch>
            <a:fillRect/>
          </a:stretch>
        </p:blipFill>
        <p:spPr>
          <a:xfrm>
            <a:off x="6241890" y="2761499"/>
            <a:ext cx="4113690" cy="3148584"/>
          </a:xfrm>
          <a:prstGeom prst="rect">
            <a:avLst/>
          </a:prstGeom>
        </p:spPr>
      </p:pic>
    </p:spTree>
    <p:extLst>
      <p:ext uri="{BB962C8B-B14F-4D97-AF65-F5344CB8AC3E}">
        <p14:creationId xmlns:p14="http://schemas.microsoft.com/office/powerpoint/2010/main" val="1387388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48</a:t>
            </a:fld>
            <a:endParaRPr lang="en-IN" dirty="0"/>
          </a:p>
        </p:txBody>
      </p:sp>
      <p:sp>
        <p:nvSpPr>
          <p:cNvPr id="8" name="TextBox 7">
            <a:extLst>
              <a:ext uri="{FF2B5EF4-FFF2-40B4-BE49-F238E27FC236}">
                <a16:creationId xmlns=""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Graph-19: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5120DA5A-CB27-78A3-3BAC-701AA9B99614}"/>
              </a:ext>
            </a:extLst>
          </p:cNvPr>
          <p:cNvSpPr txBox="1"/>
          <p:nvPr/>
        </p:nvSpPr>
        <p:spPr>
          <a:xfrm>
            <a:off x="468181" y="1786384"/>
            <a:ext cx="6882530" cy="553997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itchFamily="18" charset="0"/>
                <a:cs typeface="Times New Roman" pitchFamily="18" charset="0"/>
              </a:rPr>
              <a:t>Here as Heat transfer is increasing power required to pump the fluid into duct also increasing.</a:t>
            </a:r>
          </a:p>
          <a:p>
            <a:pPr marL="342900" indent="-342900">
              <a:buFont typeface="Arial" panose="020B0604020202020204" pitchFamily="34" charset="0"/>
              <a:buChar char="•"/>
            </a:pPr>
            <a:r>
              <a:rPr lang="en-US" sz="2000" dirty="0">
                <a:latin typeface="Times New Roman" pitchFamily="18" charset="0"/>
                <a:cs typeface="Times New Roman" pitchFamily="18" charset="0"/>
              </a:rPr>
              <a:t>Pumping power is increasing linearly with respective to Richardson’s number. </a:t>
            </a:r>
          </a:p>
          <a:p>
            <a:pPr marL="342900" indent="-342900">
              <a:buFont typeface="Arial" panose="020B0604020202020204" pitchFamily="34" charset="0"/>
              <a:buChar char="•"/>
            </a:pPr>
            <a:r>
              <a:rPr lang="en-US" sz="2000" dirty="0">
                <a:latin typeface="Times New Roman" pitchFamily="18" charset="0"/>
                <a:cs typeface="Times New Roman" pitchFamily="18" charset="0"/>
              </a:rPr>
              <a:t>The range of pumping power is 0.0592 and 0.0852 </a:t>
            </a:r>
          </a:p>
          <a:p>
            <a:pPr marL="342900" indent="-342900">
              <a:buFont typeface="Arial" panose="020B0604020202020204" pitchFamily="34" charset="0"/>
              <a:buChar char="•"/>
            </a:pPr>
            <a:r>
              <a:rPr lang="en-US" sz="2000" dirty="0">
                <a:latin typeface="Times New Roman" pitchFamily="18" charset="0"/>
                <a:cs typeface="Times New Roman" pitchFamily="18" charset="0"/>
              </a:rPr>
              <a:t>The percentage change with 0% concentration as reference  are as follow</a:t>
            </a:r>
          </a:p>
          <a:p>
            <a:r>
              <a:rPr lang="en-US" sz="2000" b="1" dirty="0">
                <a:latin typeface="Times New Roman" pitchFamily="18" charset="0"/>
                <a:cs typeface="Times New Roman" pitchFamily="18" charset="0"/>
              </a:rPr>
              <a:t>      % 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0.1:</a:t>
            </a:r>
          </a:p>
          <a:p>
            <a:r>
              <a:rPr lang="en-US" sz="2000" dirty="0">
                <a:latin typeface="Times New Roman" pitchFamily="18" charset="0"/>
                <a:cs typeface="Times New Roman" pitchFamily="18" charset="0"/>
              </a:rPr>
              <a:t>      % change at 1% = 3.87%  at 2% = 11% 4% = 42%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2:</a:t>
            </a:r>
          </a:p>
          <a:p>
            <a:r>
              <a:rPr lang="en-US" sz="2000" dirty="0">
                <a:latin typeface="Times New Roman" pitchFamily="18" charset="0"/>
                <a:cs typeface="Times New Roman" pitchFamily="18" charset="0"/>
              </a:rPr>
              <a:t>     % change at 1% = 9.025% at 2% = 16.44% at 4% = 49.392%</a:t>
            </a:r>
          </a:p>
          <a:p>
            <a:pPr marL="342900" indent="-342900">
              <a:buFont typeface="Arial" panose="020B0604020202020204" pitchFamily="34" charset="0"/>
              <a:buChar char="•"/>
            </a:pPr>
            <a:r>
              <a:rPr lang="en-US" sz="2000" dirty="0">
                <a:latin typeface="Times New Roman" pitchFamily="18" charset="0"/>
                <a:cs typeface="Times New Roman" pitchFamily="18" charset="0"/>
              </a:rPr>
              <a:t>For Richardson Number = 5:</a:t>
            </a:r>
          </a:p>
          <a:p>
            <a:r>
              <a:rPr lang="en-US" sz="2000" dirty="0">
                <a:latin typeface="Times New Roman" pitchFamily="18" charset="0"/>
                <a:cs typeface="Times New Roman" pitchFamily="18" charset="0"/>
              </a:rPr>
              <a:t>      % change at 1% = 3.728% at 2% = 10.76% at 4% =  41.984%</a:t>
            </a:r>
          </a:p>
          <a:p>
            <a:pPr marL="342900" indent="-342900">
              <a:buFont typeface="Arial" panose="020B0604020202020204" pitchFamily="34" charset="0"/>
              <a:buChar char="•"/>
            </a:pPr>
            <a:r>
              <a:rPr lang="en-US" sz="2000" dirty="0">
                <a:latin typeface="Times New Roman" pitchFamily="18" charset="0"/>
                <a:cs typeface="Times New Roman" pitchFamily="18" charset="0"/>
              </a:rPr>
              <a:t>At higher concentrations and at higher Richardson’s number pumping power required is becoming more.</a:t>
            </a:r>
          </a:p>
          <a:p>
            <a:endParaRPr lang="en-US" sz="2000" dirty="0">
              <a:latin typeface="Times New Roman" pitchFamily="18" charset="0"/>
              <a:cs typeface="Times New Roman" pitchFamily="18" charset="0"/>
            </a:endParaRPr>
          </a:p>
          <a:p>
            <a:pPr algn="ct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81DC0212-689D-1F5B-5FA2-53850E07313C}"/>
              </a:ext>
            </a:extLst>
          </p:cNvPr>
          <p:cNvPicPr>
            <a:picLocks noChangeAspect="1"/>
          </p:cNvPicPr>
          <p:nvPr/>
        </p:nvPicPr>
        <p:blipFill>
          <a:blip r:embed="rId2"/>
          <a:stretch>
            <a:fillRect/>
          </a:stretch>
        </p:blipFill>
        <p:spPr>
          <a:xfrm>
            <a:off x="7350711" y="1634077"/>
            <a:ext cx="4690206" cy="3589845"/>
          </a:xfrm>
          <a:prstGeom prst="rect">
            <a:avLst/>
          </a:prstGeom>
        </p:spPr>
      </p:pic>
    </p:spTree>
    <p:extLst>
      <p:ext uri="{BB962C8B-B14F-4D97-AF65-F5344CB8AC3E}">
        <p14:creationId xmlns:p14="http://schemas.microsoft.com/office/powerpoint/2010/main" val="3395292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49</a:t>
            </a:fld>
            <a:endParaRPr lang="en-IN"/>
          </a:p>
        </p:txBody>
      </p:sp>
      <p:sp>
        <p:nvSpPr>
          <p:cNvPr id="7" name="TextBox 6">
            <a:extLst>
              <a:ext uri="{FF2B5EF4-FFF2-40B4-BE49-F238E27FC236}">
                <a16:creationId xmlns="" xmlns:a16="http://schemas.microsoft.com/office/drawing/2014/main" id="{313B1389-907B-C965-C201-9F14B3A4526A}"/>
              </a:ext>
            </a:extLst>
          </p:cNvPr>
          <p:cNvSpPr txBox="1"/>
          <p:nvPr/>
        </p:nvSpPr>
        <p:spPr>
          <a:xfrm>
            <a:off x="1186127" y="5320220"/>
            <a:ext cx="4208834" cy="758757"/>
          </a:xfrm>
          <a:prstGeom prst="rect">
            <a:avLst/>
          </a:prstGeom>
          <a:noFill/>
        </p:spPr>
        <p:txBody>
          <a:bodyPr wrap="square" rtlCol="0">
            <a:spAutoFit/>
          </a:bodyPr>
          <a:lstStyle/>
          <a:p>
            <a:pPr algn="ctr"/>
            <a:r>
              <a:rPr lang="en-US" dirty="0"/>
              <a:t>Graph-20: Heat</a:t>
            </a:r>
            <a:r>
              <a:rPr lang="en-US" baseline="0" dirty="0"/>
              <a:t> transfer coefficient for various nanofluids at 1% volume concentration</a:t>
            </a:r>
            <a:endParaRPr lang="en-IN" dirty="0"/>
          </a:p>
          <a:p>
            <a:pPr algn="ctr"/>
            <a:endParaRPr lang="en-IN" dirty="0"/>
          </a:p>
        </p:txBody>
      </p:sp>
      <p:sp>
        <p:nvSpPr>
          <p:cNvPr id="9" name="TextBox 8">
            <a:extLst>
              <a:ext uri="{FF2B5EF4-FFF2-40B4-BE49-F238E27FC236}">
                <a16:creationId xmlns="" xmlns:a16="http://schemas.microsoft.com/office/drawing/2014/main" id="{97E02552-2559-BBCB-0849-C0784E27A23A}"/>
              </a:ext>
            </a:extLst>
          </p:cNvPr>
          <p:cNvSpPr txBox="1"/>
          <p:nvPr/>
        </p:nvSpPr>
        <p:spPr>
          <a:xfrm>
            <a:off x="6506183" y="5300475"/>
            <a:ext cx="4208834" cy="758757"/>
          </a:xfrm>
          <a:prstGeom prst="rect">
            <a:avLst/>
          </a:prstGeom>
          <a:noFill/>
        </p:spPr>
        <p:txBody>
          <a:bodyPr wrap="square" rtlCol="0">
            <a:spAutoFit/>
          </a:bodyPr>
          <a:lstStyle/>
          <a:p>
            <a:pPr algn="ctr"/>
            <a:r>
              <a:rPr lang="en-US" dirty="0"/>
              <a:t>Graph-21: Heat</a:t>
            </a:r>
            <a:r>
              <a:rPr lang="en-US" baseline="0" dirty="0"/>
              <a:t> transfer coefficient for various nanofluids at 2% volume concentration</a:t>
            </a:r>
            <a:endParaRPr lang="en-IN" dirty="0"/>
          </a:p>
          <a:p>
            <a:pPr algn="ctr"/>
            <a:endParaRPr lang="en-IN" dirty="0"/>
          </a:p>
        </p:txBody>
      </p:sp>
      <p:pic>
        <p:nvPicPr>
          <p:cNvPr id="10" name="Picture 9">
            <a:extLst>
              <a:ext uri="{FF2B5EF4-FFF2-40B4-BE49-F238E27FC236}">
                <a16:creationId xmlns="" xmlns:a16="http://schemas.microsoft.com/office/drawing/2014/main" id="{F972978C-CA25-2203-40DA-4CF3D33B898E}"/>
              </a:ext>
            </a:extLst>
          </p:cNvPr>
          <p:cNvPicPr>
            <a:picLocks noChangeAspect="1"/>
          </p:cNvPicPr>
          <p:nvPr/>
        </p:nvPicPr>
        <p:blipFill>
          <a:blip r:embed="rId2"/>
          <a:stretch>
            <a:fillRect/>
          </a:stretch>
        </p:blipFill>
        <p:spPr>
          <a:xfrm>
            <a:off x="686302" y="1557524"/>
            <a:ext cx="4890242" cy="3742951"/>
          </a:xfrm>
          <a:prstGeom prst="rect">
            <a:avLst/>
          </a:prstGeom>
        </p:spPr>
      </p:pic>
      <p:pic>
        <p:nvPicPr>
          <p:cNvPr id="13" name="Picture 12">
            <a:extLst>
              <a:ext uri="{FF2B5EF4-FFF2-40B4-BE49-F238E27FC236}">
                <a16:creationId xmlns="" xmlns:a16="http://schemas.microsoft.com/office/drawing/2014/main" id="{F49BC822-7894-1D21-7391-EB0E731A8EED}"/>
              </a:ext>
            </a:extLst>
          </p:cNvPr>
          <p:cNvPicPr>
            <a:picLocks noChangeAspect="1"/>
          </p:cNvPicPr>
          <p:nvPr/>
        </p:nvPicPr>
        <p:blipFill>
          <a:blip r:embed="rId3"/>
          <a:stretch>
            <a:fillRect/>
          </a:stretch>
        </p:blipFill>
        <p:spPr>
          <a:xfrm>
            <a:off x="5728442" y="1557523"/>
            <a:ext cx="4890243" cy="3742952"/>
          </a:xfrm>
          <a:prstGeom prst="rect">
            <a:avLst/>
          </a:prstGeom>
        </p:spPr>
      </p:pic>
    </p:spTree>
    <p:extLst>
      <p:ext uri="{BB962C8B-B14F-4D97-AF65-F5344CB8AC3E}">
        <p14:creationId xmlns:p14="http://schemas.microsoft.com/office/powerpoint/2010/main" val="111076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                                   </a:t>
            </a:r>
            <a:r>
              <a:rPr lang="en-US" sz="3200" b="1" dirty="0">
                <a:latin typeface="Times New Roman" pitchFamily="18" charset="0"/>
                <a:cs typeface="Times New Roman" pitchFamily="18" charset="0"/>
              </a:rPr>
              <a:t>Introduction</a:t>
            </a:r>
          </a:p>
        </p:txBody>
      </p:sp>
      <p:sp>
        <p:nvSpPr>
          <p:cNvPr id="3" name="Text Placeholder 2"/>
          <p:cNvSpPr>
            <a:spLocks noGrp="1"/>
          </p:cNvSpPr>
          <p:nvPr>
            <p:ph type="body" idx="1"/>
          </p:nvPr>
        </p:nvSpPr>
        <p:spPr>
          <a:xfrm>
            <a:off x="838200" y="1690688"/>
            <a:ext cx="10515600" cy="448627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They are cost-effective, environmentally friendly, and reduce dependence on fossil fuels.</a:t>
            </a:r>
          </a:p>
          <a:p>
            <a:r>
              <a:rPr lang="en-US" sz="2400" dirty="0">
                <a:latin typeface="Times New Roman" panose="02020603050405020304" pitchFamily="18" charset="0"/>
                <a:cs typeface="Times New Roman" panose="02020603050405020304" pitchFamily="18" charset="0"/>
              </a:rPr>
              <a:t>Solar water heaters require minimal maintenance and emit no greenhouse gases.</a:t>
            </a:r>
          </a:p>
          <a:p>
            <a:r>
              <a:rPr lang="en-US" sz="2400" dirty="0">
                <a:latin typeface="Times New Roman" panose="02020603050405020304" pitchFamily="18" charset="0"/>
                <a:cs typeface="Times New Roman" panose="02020603050405020304" pitchFamily="18" charset="0"/>
              </a:rPr>
              <a:t>They can be installed in homes, hotels, hospitals, and other buildings to provide hot water.</a:t>
            </a:r>
          </a:p>
          <a:p>
            <a:pPr algn="just">
              <a:lnSpc>
                <a:spcPct val="100000"/>
              </a:lnSpc>
            </a:pPr>
            <a:r>
              <a:rPr lang="en-US" sz="2400" dirty="0">
                <a:latin typeface="Times New Roman" panose="02020603050405020304" pitchFamily="18" charset="0"/>
                <a:cs typeface="Times New Roman" panose="02020603050405020304" pitchFamily="18" charset="0"/>
              </a:rPr>
              <a:t>Infusing pure water with nano particles can significantly improve the convective heat transfer efficiency of solar water heaters. </a:t>
            </a:r>
          </a:p>
          <a:p>
            <a:pPr algn="just">
              <a:lnSpc>
                <a:spcPct val="100000"/>
              </a:lnSpc>
            </a:pPr>
            <a:r>
              <a:rPr lang="en-US" sz="2400" dirty="0">
                <a:latin typeface="Times New Roman" panose="02020603050405020304" pitchFamily="18" charset="0"/>
                <a:cs typeface="Times New Roman" panose="02020603050405020304" pitchFamily="18" charset="0"/>
              </a:rPr>
              <a:t>This technique involves adding tiny metal or metal oxide particles to the water to enhance its thermal conductivity, allowing it to absorb and transfer heat more efficiently.</a:t>
            </a:r>
          </a:p>
          <a:p>
            <a:pPr algn="just">
              <a:lnSpc>
                <a:spcPct val="100000"/>
              </a:lnSpc>
            </a:pPr>
            <a:r>
              <a:rPr lang="en-IN" sz="2400" dirty="0">
                <a:solidFill>
                  <a:srgbClr val="FF0000"/>
                </a:solidFill>
                <a:latin typeface="Times New Roman" panose="02020603050405020304" pitchFamily="18" charset="0"/>
                <a:cs typeface="Times New Roman" panose="02020603050405020304" pitchFamily="18" charset="0"/>
              </a:rPr>
              <a:t>In our project we are analysing the effect of using SiO</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 TiO</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 and Al</a:t>
            </a:r>
            <a:r>
              <a:rPr lang="en-IN" sz="2400" baseline="-25000" dirty="0">
                <a:solidFill>
                  <a:srgbClr val="FF0000"/>
                </a:solidFill>
                <a:latin typeface="Times New Roman" panose="02020603050405020304" pitchFamily="18" charset="0"/>
                <a:cs typeface="Times New Roman" panose="02020603050405020304" pitchFamily="18" charset="0"/>
              </a:rPr>
              <a:t>2</a:t>
            </a:r>
            <a:r>
              <a:rPr lang="en-IN" sz="2400" dirty="0">
                <a:solidFill>
                  <a:srgbClr val="FF0000"/>
                </a:solidFill>
                <a:latin typeface="Times New Roman" panose="02020603050405020304" pitchFamily="18" charset="0"/>
                <a:cs typeface="Times New Roman" panose="02020603050405020304" pitchFamily="18" charset="0"/>
              </a:rPr>
              <a:t>O</a:t>
            </a:r>
            <a:r>
              <a:rPr lang="en-IN" sz="2400" baseline="-25000" dirty="0">
                <a:solidFill>
                  <a:srgbClr val="FF0000"/>
                </a:solidFill>
                <a:latin typeface="Times New Roman" panose="02020603050405020304" pitchFamily="18" charset="0"/>
                <a:cs typeface="Times New Roman" panose="02020603050405020304" pitchFamily="18" charset="0"/>
              </a:rPr>
              <a:t>3</a:t>
            </a:r>
            <a:r>
              <a:rPr lang="en-IN" sz="2400" dirty="0">
                <a:solidFill>
                  <a:srgbClr val="FF0000"/>
                </a:solidFill>
                <a:latin typeface="Times New Roman" panose="02020603050405020304" pitchFamily="18" charset="0"/>
                <a:cs typeface="Times New Roman" panose="02020603050405020304" pitchFamily="18" charset="0"/>
              </a:rPr>
              <a:t>  based nano fluids in improving the convective heat transfer of solar water heater.</a:t>
            </a:r>
            <a:endParaRPr lang="en-US" sz="2400" dirty="0">
              <a:solidFill>
                <a:srgbClr val="FF0000"/>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CD4C9-698D-2EE9-EA80-5C20129CE87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7" name="Text Placeholder 6">
            <a:extLst>
              <a:ext uri="{FF2B5EF4-FFF2-40B4-BE49-F238E27FC236}">
                <a16:creationId xmlns="" xmlns:a16="http://schemas.microsoft.com/office/drawing/2014/main" id="{8F4CBF80-6501-CA6C-267D-28A3DE660798}"/>
              </a:ext>
            </a:extLst>
          </p:cNvPr>
          <p:cNvSpPr>
            <a:spLocks noGrp="1"/>
          </p:cNvSpPr>
          <p:nvPr>
            <p:ph type="body" idx="1"/>
          </p:nvPr>
        </p:nvSpPr>
        <p:spPr>
          <a:xfrm>
            <a:off x="269290" y="1557524"/>
            <a:ext cx="7081422" cy="4351338"/>
          </a:xfrm>
        </p:spPr>
        <p:txBody>
          <a:bodyPr>
            <a:noAutofit/>
          </a:bodyPr>
          <a:lstStyle/>
          <a:p>
            <a:pPr>
              <a:lnSpc>
                <a:spcPct val="100000"/>
              </a:lnSpc>
            </a:pPr>
            <a:r>
              <a:rPr lang="en-IN" sz="2400" dirty="0">
                <a:latin typeface="Times New Roman" panose="02020603050405020304" pitchFamily="18" charset="0"/>
                <a:cs typeface="Times New Roman" panose="02020603050405020304" pitchFamily="18" charset="0"/>
              </a:rPr>
              <a:t>Here Aluminium oxide nanofluid has greater heat transfer coefficient than silicon oxide or titanium oxide of around 108.36 vs 79.270</a:t>
            </a:r>
          </a:p>
          <a:p>
            <a:pPr>
              <a:lnSpc>
                <a:spcPct val="100000"/>
              </a:lnSpc>
            </a:pPr>
            <a:r>
              <a:rPr lang="en-IN" sz="2400" dirty="0">
                <a:latin typeface="Times New Roman" panose="02020603050405020304" pitchFamily="18" charset="0"/>
                <a:cs typeface="Times New Roman" panose="02020603050405020304" pitchFamily="18" charset="0"/>
              </a:rPr>
              <a:t>Water based Silicon oxide and Titanium oxide nanofluids has almost very same thermo-physical properties difference between those values is very less Nearly around 79.270</a:t>
            </a:r>
          </a:p>
          <a:p>
            <a:pPr>
              <a:lnSpc>
                <a:spcPct val="100000"/>
              </a:lnSpc>
            </a:pPr>
            <a:r>
              <a:rPr lang="en-IN" sz="2400" dirty="0">
                <a:latin typeface="Times New Roman" panose="02020603050405020304" pitchFamily="18" charset="0"/>
                <a:cs typeface="Times New Roman" panose="02020603050405020304" pitchFamily="18" charset="0"/>
              </a:rPr>
              <a:t>As volume concentration increases gap between Aluminium-oxide nanofluids and silicon oxide nanofluid increasing, showing that as volume concentration is increasing, Aluminium oxide is showing greater sensitivity and providing higher heat transfer coefficient.</a:t>
            </a:r>
          </a:p>
        </p:txBody>
      </p:sp>
      <p:sp>
        <p:nvSpPr>
          <p:cNvPr id="4" name="Slide Number Placeholder 3">
            <a:extLst>
              <a:ext uri="{FF2B5EF4-FFF2-40B4-BE49-F238E27FC236}">
                <a16:creationId xmlns="" xmlns:a16="http://schemas.microsoft.com/office/drawing/2014/main" id="{6C3C054E-FF6F-817C-2541-BE2CF9639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50</a:t>
            </a:fld>
            <a:endParaRPr lang="en-IN"/>
          </a:p>
        </p:txBody>
      </p:sp>
      <p:sp>
        <p:nvSpPr>
          <p:cNvPr id="6" name="TextBox 5">
            <a:extLst>
              <a:ext uri="{FF2B5EF4-FFF2-40B4-BE49-F238E27FC236}">
                <a16:creationId xmlns="" xmlns:a16="http://schemas.microsoft.com/office/drawing/2014/main" id="{A34AB61C-56AE-7CC1-C56A-B5F70CE2045D}"/>
              </a:ext>
            </a:extLst>
          </p:cNvPr>
          <p:cNvSpPr txBox="1"/>
          <p:nvPr/>
        </p:nvSpPr>
        <p:spPr>
          <a:xfrm>
            <a:off x="7713876" y="5274168"/>
            <a:ext cx="4208834" cy="758757"/>
          </a:xfrm>
          <a:prstGeom prst="rect">
            <a:avLst/>
          </a:prstGeom>
          <a:noFill/>
        </p:spPr>
        <p:txBody>
          <a:bodyPr wrap="square" rtlCol="0">
            <a:spAutoFit/>
          </a:bodyPr>
          <a:lstStyle/>
          <a:p>
            <a:pPr algn="ctr"/>
            <a:r>
              <a:rPr lang="en-US" dirty="0"/>
              <a:t>Graph-22: Heat</a:t>
            </a:r>
            <a:r>
              <a:rPr lang="en-US" baseline="0" dirty="0"/>
              <a:t> transfer coefficient for various nanofluids at 4% volume concentration</a:t>
            </a:r>
            <a:endParaRPr lang="en-IN" dirty="0"/>
          </a:p>
          <a:p>
            <a:pPr algn="ctr"/>
            <a:endParaRPr lang="en-IN" dirty="0"/>
          </a:p>
        </p:txBody>
      </p:sp>
      <p:pic>
        <p:nvPicPr>
          <p:cNvPr id="9" name="Picture 8">
            <a:extLst>
              <a:ext uri="{FF2B5EF4-FFF2-40B4-BE49-F238E27FC236}">
                <a16:creationId xmlns="" xmlns:a16="http://schemas.microsoft.com/office/drawing/2014/main" id="{DBE63761-A1D6-2B8A-2C1B-F7552E5F83C4}"/>
              </a:ext>
            </a:extLst>
          </p:cNvPr>
          <p:cNvPicPr>
            <a:picLocks noChangeAspect="1"/>
          </p:cNvPicPr>
          <p:nvPr/>
        </p:nvPicPr>
        <p:blipFill>
          <a:blip r:embed="rId2"/>
          <a:stretch>
            <a:fillRect/>
          </a:stretch>
        </p:blipFill>
        <p:spPr>
          <a:xfrm>
            <a:off x="7290251" y="1522410"/>
            <a:ext cx="4901749" cy="3751758"/>
          </a:xfrm>
          <a:prstGeom prst="rect">
            <a:avLst/>
          </a:prstGeom>
        </p:spPr>
      </p:pic>
    </p:spTree>
    <p:extLst>
      <p:ext uri="{BB962C8B-B14F-4D97-AF65-F5344CB8AC3E}">
        <p14:creationId xmlns:p14="http://schemas.microsoft.com/office/powerpoint/2010/main" val="4083153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4" name="Slide Number Placeholder 3">
            <a:extLst>
              <a:ext uri="{FF2B5EF4-FFF2-40B4-BE49-F238E27FC236}">
                <a16:creationId xmlns=""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51</a:t>
            </a:fld>
            <a:endParaRPr lang="en-IN"/>
          </a:p>
        </p:txBody>
      </p:sp>
      <p:sp>
        <p:nvSpPr>
          <p:cNvPr id="7" name="TextBox 6">
            <a:extLst>
              <a:ext uri="{FF2B5EF4-FFF2-40B4-BE49-F238E27FC236}">
                <a16:creationId xmlns="" xmlns:a16="http://schemas.microsoft.com/office/drawing/2014/main" id="{F51FEA86-1B86-E859-E607-2E263B2FC94C}"/>
              </a:ext>
            </a:extLst>
          </p:cNvPr>
          <p:cNvSpPr txBox="1"/>
          <p:nvPr/>
        </p:nvSpPr>
        <p:spPr>
          <a:xfrm>
            <a:off x="1389530" y="5268306"/>
            <a:ext cx="4208834" cy="758757"/>
          </a:xfrm>
          <a:prstGeom prst="rect">
            <a:avLst/>
          </a:prstGeom>
          <a:noFill/>
        </p:spPr>
        <p:txBody>
          <a:bodyPr wrap="square" rtlCol="0">
            <a:spAutoFit/>
          </a:bodyPr>
          <a:lstStyle/>
          <a:p>
            <a:pPr algn="ctr"/>
            <a:r>
              <a:rPr lang="en-US" dirty="0"/>
              <a:t>Graph-23: Nusselt Number </a:t>
            </a:r>
            <a:r>
              <a:rPr lang="en-US" baseline="0" dirty="0"/>
              <a:t>for various nanofluids at 1% volume concentration</a:t>
            </a:r>
            <a:endParaRPr lang="en-IN" dirty="0"/>
          </a:p>
          <a:p>
            <a:pPr algn="ctr"/>
            <a:endParaRPr lang="en-IN" dirty="0"/>
          </a:p>
        </p:txBody>
      </p:sp>
      <p:sp>
        <p:nvSpPr>
          <p:cNvPr id="8" name="TextBox 7">
            <a:extLst>
              <a:ext uri="{FF2B5EF4-FFF2-40B4-BE49-F238E27FC236}">
                <a16:creationId xmlns="" xmlns:a16="http://schemas.microsoft.com/office/drawing/2014/main" id="{9CFC80A2-889C-ACA7-D32E-711F0DEC874B}"/>
              </a:ext>
            </a:extLst>
          </p:cNvPr>
          <p:cNvSpPr txBox="1"/>
          <p:nvPr/>
        </p:nvSpPr>
        <p:spPr>
          <a:xfrm>
            <a:off x="6730796" y="5268306"/>
            <a:ext cx="4208834" cy="758757"/>
          </a:xfrm>
          <a:prstGeom prst="rect">
            <a:avLst/>
          </a:prstGeom>
          <a:noFill/>
        </p:spPr>
        <p:txBody>
          <a:bodyPr wrap="square" rtlCol="0">
            <a:spAutoFit/>
          </a:bodyPr>
          <a:lstStyle/>
          <a:p>
            <a:pPr algn="ctr"/>
            <a:r>
              <a:rPr lang="en-US" dirty="0"/>
              <a:t>Graph-24: Nusselt Number </a:t>
            </a:r>
            <a:r>
              <a:rPr lang="en-US" baseline="0" dirty="0"/>
              <a:t>for various nanofluids at 2% volume concentration</a:t>
            </a:r>
            <a:endParaRPr lang="en-IN" dirty="0"/>
          </a:p>
          <a:p>
            <a:pPr algn="ctr"/>
            <a:endParaRPr lang="en-IN" dirty="0"/>
          </a:p>
        </p:txBody>
      </p:sp>
      <p:pic>
        <p:nvPicPr>
          <p:cNvPr id="10" name="Picture 9">
            <a:extLst>
              <a:ext uri="{FF2B5EF4-FFF2-40B4-BE49-F238E27FC236}">
                <a16:creationId xmlns="" xmlns:a16="http://schemas.microsoft.com/office/drawing/2014/main" id="{43FE8C71-2EC5-EF20-D44C-89D446080AD9}"/>
              </a:ext>
            </a:extLst>
          </p:cNvPr>
          <p:cNvPicPr>
            <a:picLocks noChangeAspect="1"/>
          </p:cNvPicPr>
          <p:nvPr/>
        </p:nvPicPr>
        <p:blipFill>
          <a:blip r:embed="rId2"/>
          <a:stretch>
            <a:fillRect/>
          </a:stretch>
        </p:blipFill>
        <p:spPr>
          <a:xfrm>
            <a:off x="838200" y="1517901"/>
            <a:ext cx="4760164" cy="3643391"/>
          </a:xfrm>
          <a:prstGeom prst="rect">
            <a:avLst/>
          </a:prstGeom>
        </p:spPr>
      </p:pic>
      <p:pic>
        <p:nvPicPr>
          <p:cNvPr id="12" name="Picture 11">
            <a:extLst>
              <a:ext uri="{FF2B5EF4-FFF2-40B4-BE49-F238E27FC236}">
                <a16:creationId xmlns="" xmlns:a16="http://schemas.microsoft.com/office/drawing/2014/main" id="{14838E6A-C8F1-C1E4-D81E-92F8FB4A4CEC}"/>
              </a:ext>
            </a:extLst>
          </p:cNvPr>
          <p:cNvPicPr>
            <a:picLocks noChangeAspect="1"/>
          </p:cNvPicPr>
          <p:nvPr/>
        </p:nvPicPr>
        <p:blipFill>
          <a:blip r:embed="rId3"/>
          <a:stretch>
            <a:fillRect/>
          </a:stretch>
        </p:blipFill>
        <p:spPr>
          <a:xfrm>
            <a:off x="6230517" y="1517901"/>
            <a:ext cx="4760165" cy="3643391"/>
          </a:xfrm>
          <a:prstGeom prst="rect">
            <a:avLst/>
          </a:prstGeom>
        </p:spPr>
      </p:pic>
    </p:spTree>
    <p:extLst>
      <p:ext uri="{BB962C8B-B14F-4D97-AF65-F5344CB8AC3E}">
        <p14:creationId xmlns:p14="http://schemas.microsoft.com/office/powerpoint/2010/main" val="128097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F065C1BD-3F2F-F060-3083-DCEC58BC2E7E}"/>
              </a:ext>
            </a:extLst>
          </p:cNvPr>
          <p:cNvSpPr>
            <a:spLocks noGrp="1"/>
          </p:cNvSpPr>
          <p:nvPr>
            <p:ph type="body" idx="1"/>
          </p:nvPr>
        </p:nvSpPr>
        <p:spPr>
          <a:xfrm>
            <a:off x="838200" y="1825625"/>
            <a:ext cx="5948082" cy="4351338"/>
          </a:xfrm>
        </p:spPr>
        <p:txBody>
          <a:bodyPr>
            <a:normAutofit lnSpcReduction="10000"/>
          </a:bodyPr>
          <a:lstStyle/>
          <a:p>
            <a:r>
              <a:rPr lang="en-IN" sz="2000" dirty="0">
                <a:latin typeface="Times New Roman" pitchFamily="18" charset="0"/>
                <a:cs typeface="Times New Roman" pitchFamily="18" charset="0"/>
              </a:rPr>
              <a:t>Here  water + aluminium oxide based has higher Nusselt number among the other two nanofluids. </a:t>
            </a:r>
          </a:p>
          <a:p>
            <a:r>
              <a:rPr lang="en-IN" sz="2000" dirty="0">
                <a:latin typeface="Times New Roman" pitchFamily="18" charset="0"/>
                <a:cs typeface="Times New Roman" pitchFamily="18" charset="0"/>
              </a:rPr>
              <a:t>For Aluminium oxide nanofluid at 1% volume concentration , Nusselt number is varying from 0 to 1.4, at 2% volume concentration Nusselt number is varying from 0 to 1.6 and at 4% volume concentration Nusselt number is varying from 0 to 1.8.</a:t>
            </a:r>
          </a:p>
          <a:p>
            <a:r>
              <a:rPr lang="en-IN" sz="2000" dirty="0">
                <a:latin typeface="Times New Roman" pitchFamily="18" charset="0"/>
                <a:cs typeface="Times New Roman" pitchFamily="18" charset="0"/>
              </a:rPr>
              <a:t>Where as for titanium and silicon oxide nanofluids has it is varying from 0 to 1.4 at all concentrations and values for both nanofluids are very close to each other.</a:t>
            </a:r>
          </a:p>
          <a:p>
            <a:r>
              <a:rPr lang="en-IN" sz="2000" dirty="0">
                <a:latin typeface="Times New Roman" pitchFamily="18" charset="0"/>
                <a:cs typeface="Times New Roman" pitchFamily="18" charset="0"/>
              </a:rPr>
              <a:t>Comparatively Silicon oxide-water based nanofluid has lower Nusselt number</a:t>
            </a:r>
            <a:r>
              <a:rPr lang="en-IN" sz="2400" dirty="0">
                <a:latin typeface="Times New Roman" pitchFamily="18" charset="0"/>
                <a:cs typeface="Times New Roman" pitchFamily="18" charset="0"/>
              </a:rPr>
              <a:t>.</a:t>
            </a:r>
          </a:p>
        </p:txBody>
      </p:sp>
      <p:sp>
        <p:nvSpPr>
          <p:cNvPr id="4" name="Slide Number Placeholder 3">
            <a:extLst>
              <a:ext uri="{FF2B5EF4-FFF2-40B4-BE49-F238E27FC236}">
                <a16:creationId xmlns=""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52</a:t>
            </a:fld>
            <a:endParaRPr lang="en-IN"/>
          </a:p>
        </p:txBody>
      </p:sp>
      <p:sp>
        <p:nvSpPr>
          <p:cNvPr id="6" name="TextBox 5">
            <a:extLst>
              <a:ext uri="{FF2B5EF4-FFF2-40B4-BE49-F238E27FC236}">
                <a16:creationId xmlns="" xmlns:a16="http://schemas.microsoft.com/office/drawing/2014/main" id="{9E389078-5A35-CE5C-7937-B628925BCD05}"/>
              </a:ext>
            </a:extLst>
          </p:cNvPr>
          <p:cNvSpPr txBox="1"/>
          <p:nvPr/>
        </p:nvSpPr>
        <p:spPr>
          <a:xfrm>
            <a:off x="7601270" y="5418206"/>
            <a:ext cx="4208834" cy="758757"/>
          </a:xfrm>
          <a:prstGeom prst="rect">
            <a:avLst/>
          </a:prstGeom>
          <a:noFill/>
        </p:spPr>
        <p:txBody>
          <a:bodyPr wrap="square" rtlCol="0">
            <a:spAutoFit/>
          </a:bodyPr>
          <a:lstStyle/>
          <a:p>
            <a:pPr algn="ctr"/>
            <a:r>
              <a:rPr lang="en-US" dirty="0"/>
              <a:t>Graph-25: Nusselt Number </a:t>
            </a:r>
            <a:r>
              <a:rPr lang="en-US" baseline="0" dirty="0"/>
              <a:t>for various nanofluids at </a:t>
            </a:r>
            <a:r>
              <a:rPr lang="en-US" dirty="0"/>
              <a:t>4</a:t>
            </a:r>
            <a:r>
              <a:rPr lang="en-US" baseline="0" dirty="0"/>
              <a:t>% volume concentration</a:t>
            </a:r>
            <a:endParaRPr lang="en-IN" dirty="0"/>
          </a:p>
          <a:p>
            <a:pPr algn="ctr"/>
            <a:endParaRPr lang="en-IN" dirty="0"/>
          </a:p>
        </p:txBody>
      </p:sp>
      <p:pic>
        <p:nvPicPr>
          <p:cNvPr id="9" name="Picture 8">
            <a:extLst>
              <a:ext uri="{FF2B5EF4-FFF2-40B4-BE49-F238E27FC236}">
                <a16:creationId xmlns="" xmlns:a16="http://schemas.microsoft.com/office/drawing/2014/main" id="{9CBBEBFA-539A-0461-B7C0-87EEF8D2501A}"/>
              </a:ext>
            </a:extLst>
          </p:cNvPr>
          <p:cNvPicPr>
            <a:picLocks noChangeAspect="1"/>
          </p:cNvPicPr>
          <p:nvPr/>
        </p:nvPicPr>
        <p:blipFill>
          <a:blip r:embed="rId2"/>
          <a:stretch>
            <a:fillRect/>
          </a:stretch>
        </p:blipFill>
        <p:spPr>
          <a:xfrm>
            <a:off x="7132821" y="1699972"/>
            <a:ext cx="4845819" cy="3708950"/>
          </a:xfrm>
          <a:prstGeom prst="rect">
            <a:avLst/>
          </a:prstGeom>
        </p:spPr>
      </p:pic>
    </p:spTree>
    <p:extLst>
      <p:ext uri="{BB962C8B-B14F-4D97-AF65-F5344CB8AC3E}">
        <p14:creationId xmlns:p14="http://schemas.microsoft.com/office/powerpoint/2010/main" val="3940562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53</a:t>
            </a:fld>
            <a:endParaRPr lang="en-IN"/>
          </a:p>
        </p:txBody>
      </p:sp>
      <p:sp>
        <p:nvSpPr>
          <p:cNvPr id="7" name="TextBox 6">
            <a:extLst>
              <a:ext uri="{FF2B5EF4-FFF2-40B4-BE49-F238E27FC236}">
                <a16:creationId xmlns="" xmlns:a16="http://schemas.microsoft.com/office/drawing/2014/main" id="{313B1389-907B-C965-C201-9F14B3A4526A}"/>
              </a:ext>
            </a:extLst>
          </p:cNvPr>
          <p:cNvSpPr txBox="1"/>
          <p:nvPr/>
        </p:nvSpPr>
        <p:spPr>
          <a:xfrm>
            <a:off x="1201367" y="5752911"/>
            <a:ext cx="4208834" cy="758757"/>
          </a:xfrm>
          <a:prstGeom prst="rect">
            <a:avLst/>
          </a:prstGeom>
          <a:noFill/>
        </p:spPr>
        <p:txBody>
          <a:bodyPr wrap="square" rtlCol="0">
            <a:spAutoFit/>
          </a:bodyPr>
          <a:lstStyle/>
          <a:p>
            <a:pPr algn="ctr"/>
            <a:r>
              <a:rPr lang="en-US" dirty="0"/>
              <a:t>Graph-26: Average shear stress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 xmlns:a16="http://schemas.microsoft.com/office/drawing/2014/main" id="{97E02552-2559-BBCB-0849-C0784E27A23A}"/>
              </a:ext>
            </a:extLst>
          </p:cNvPr>
          <p:cNvSpPr txBox="1"/>
          <p:nvPr/>
        </p:nvSpPr>
        <p:spPr>
          <a:xfrm>
            <a:off x="6506183" y="5752910"/>
            <a:ext cx="4208834" cy="758757"/>
          </a:xfrm>
          <a:prstGeom prst="rect">
            <a:avLst/>
          </a:prstGeom>
          <a:noFill/>
        </p:spPr>
        <p:txBody>
          <a:bodyPr wrap="square" rtlCol="0">
            <a:spAutoFit/>
          </a:bodyPr>
          <a:lstStyle/>
          <a:p>
            <a:pPr algn="ctr"/>
            <a:r>
              <a:rPr lang="en-US" dirty="0"/>
              <a:t>Graph-27: Average shear stress </a:t>
            </a:r>
            <a:r>
              <a:rPr lang="en-US" baseline="0" dirty="0"/>
              <a:t>for various nanofluids at 2% volume concentration</a:t>
            </a:r>
            <a:endParaRPr lang="en-IN" dirty="0"/>
          </a:p>
          <a:p>
            <a:pPr algn="ctr"/>
            <a:endParaRPr lang="en-IN" dirty="0"/>
          </a:p>
        </p:txBody>
      </p:sp>
      <p:pic>
        <p:nvPicPr>
          <p:cNvPr id="8" name="Picture 7">
            <a:extLst>
              <a:ext uri="{FF2B5EF4-FFF2-40B4-BE49-F238E27FC236}">
                <a16:creationId xmlns="" xmlns:a16="http://schemas.microsoft.com/office/drawing/2014/main" id="{F0997960-B58D-9C71-7278-32058A7983DF}"/>
              </a:ext>
            </a:extLst>
          </p:cNvPr>
          <p:cNvPicPr>
            <a:picLocks noChangeAspect="1"/>
          </p:cNvPicPr>
          <p:nvPr/>
        </p:nvPicPr>
        <p:blipFill>
          <a:blip r:embed="rId2"/>
          <a:stretch>
            <a:fillRect/>
          </a:stretch>
        </p:blipFill>
        <p:spPr>
          <a:xfrm>
            <a:off x="428018" y="1621047"/>
            <a:ext cx="5257800" cy="4024277"/>
          </a:xfrm>
          <a:prstGeom prst="rect">
            <a:avLst/>
          </a:prstGeom>
        </p:spPr>
      </p:pic>
      <p:pic>
        <p:nvPicPr>
          <p:cNvPr id="12" name="Picture 11">
            <a:extLst>
              <a:ext uri="{FF2B5EF4-FFF2-40B4-BE49-F238E27FC236}">
                <a16:creationId xmlns="" xmlns:a16="http://schemas.microsoft.com/office/drawing/2014/main" id="{04C4F48B-9DE6-002C-2F7A-5E53B6ED3086}"/>
              </a:ext>
            </a:extLst>
          </p:cNvPr>
          <p:cNvPicPr>
            <a:picLocks noChangeAspect="1"/>
          </p:cNvPicPr>
          <p:nvPr/>
        </p:nvPicPr>
        <p:blipFill>
          <a:blip r:embed="rId3"/>
          <a:stretch>
            <a:fillRect/>
          </a:stretch>
        </p:blipFill>
        <p:spPr>
          <a:xfrm>
            <a:off x="6096000" y="1621047"/>
            <a:ext cx="5440680" cy="4164252"/>
          </a:xfrm>
          <a:prstGeom prst="rect">
            <a:avLst/>
          </a:prstGeom>
        </p:spPr>
      </p:pic>
    </p:spTree>
    <p:extLst>
      <p:ext uri="{BB962C8B-B14F-4D97-AF65-F5344CB8AC3E}">
        <p14:creationId xmlns:p14="http://schemas.microsoft.com/office/powerpoint/2010/main" val="1417256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175D7A-33D1-1FD5-8957-0BF2364DE20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2FD4E30C-9B8C-BF9B-7083-9E48C970BF32}"/>
              </a:ext>
            </a:extLst>
          </p:cNvPr>
          <p:cNvSpPr>
            <a:spLocks noGrp="1"/>
          </p:cNvSpPr>
          <p:nvPr>
            <p:ph type="body" idx="1"/>
          </p:nvPr>
        </p:nvSpPr>
        <p:spPr>
          <a:xfrm>
            <a:off x="838200" y="1924358"/>
            <a:ext cx="6308324" cy="4797117"/>
          </a:xfrm>
        </p:spPr>
        <p:txBody>
          <a:bodyPr>
            <a:normAutofit/>
          </a:bodyPr>
          <a:lstStyle/>
          <a:p>
            <a:r>
              <a:rPr lang="en-IN" sz="2400" dirty="0">
                <a:latin typeface="Times New Roman" panose="02020603050405020304" pitchFamily="18" charset="0"/>
                <a:cs typeface="Times New Roman" panose="02020603050405020304" pitchFamily="18" charset="0"/>
              </a:rPr>
              <a:t>Along with heat transfer coefficient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also has higher shear stress around the walls of the duct (0.0169)</a:t>
            </a:r>
          </a:p>
          <a:p>
            <a:r>
              <a:rPr lang="en-IN" sz="2400" dirty="0">
                <a:latin typeface="Times New Roman" panose="02020603050405020304" pitchFamily="18" charset="0"/>
                <a:cs typeface="Times New Roman" panose="02020603050405020304" pitchFamily="18" charset="0"/>
              </a:rPr>
              <a:t>As concentration increases gap between silicon oxide and titanium oxide increases and at 4% volume concentration titanium oxide has higher shear stress which is undesirable.(0.0113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0.0102)</a:t>
            </a:r>
          </a:p>
          <a:p>
            <a:r>
              <a:rPr lang="en-IN" sz="2400" dirty="0">
                <a:latin typeface="Times New Roman" panose="02020603050405020304" pitchFamily="18" charset="0"/>
                <a:cs typeface="Times New Roman" panose="02020603050405020304" pitchFamily="18" charset="0"/>
              </a:rPr>
              <a:t>Silicon oxide nanofluid is giving us the very less shear stress. 0.0102</a:t>
            </a:r>
          </a:p>
          <a:p>
            <a:pPr marL="11430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E45223DC-8732-F9DE-BD14-0E33ACAAD2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54</a:t>
            </a:fld>
            <a:endParaRPr lang="en-IN"/>
          </a:p>
        </p:txBody>
      </p:sp>
      <p:sp>
        <p:nvSpPr>
          <p:cNvPr id="6" name="TextBox 5">
            <a:extLst>
              <a:ext uri="{FF2B5EF4-FFF2-40B4-BE49-F238E27FC236}">
                <a16:creationId xmlns="" xmlns:a16="http://schemas.microsoft.com/office/drawing/2014/main" id="{57E823EB-4E06-1C53-375A-B7B7CAA496B1}"/>
              </a:ext>
            </a:extLst>
          </p:cNvPr>
          <p:cNvSpPr txBox="1"/>
          <p:nvPr/>
        </p:nvSpPr>
        <p:spPr>
          <a:xfrm>
            <a:off x="7686472" y="5408392"/>
            <a:ext cx="4208834" cy="758757"/>
          </a:xfrm>
          <a:prstGeom prst="rect">
            <a:avLst/>
          </a:prstGeom>
          <a:noFill/>
        </p:spPr>
        <p:txBody>
          <a:bodyPr wrap="square" rtlCol="0">
            <a:spAutoFit/>
          </a:bodyPr>
          <a:lstStyle/>
          <a:p>
            <a:pPr algn="ctr"/>
            <a:r>
              <a:rPr lang="en-US" dirty="0"/>
              <a:t>Graph-28: Average shear stress </a:t>
            </a:r>
            <a:r>
              <a:rPr lang="en-US" baseline="0" dirty="0"/>
              <a:t>for various nanofluids at 4% volume concentration</a:t>
            </a:r>
            <a:endParaRPr lang="en-IN" dirty="0"/>
          </a:p>
          <a:p>
            <a:pPr algn="ctr"/>
            <a:endParaRPr lang="en-IN" dirty="0"/>
          </a:p>
        </p:txBody>
      </p:sp>
      <p:pic>
        <p:nvPicPr>
          <p:cNvPr id="9" name="Picture 8">
            <a:extLst>
              <a:ext uri="{FF2B5EF4-FFF2-40B4-BE49-F238E27FC236}">
                <a16:creationId xmlns="" xmlns:a16="http://schemas.microsoft.com/office/drawing/2014/main" id="{8179AFD4-C2C0-B261-839E-CB13AC87683D}"/>
              </a:ext>
            </a:extLst>
          </p:cNvPr>
          <p:cNvPicPr>
            <a:picLocks noChangeAspect="1"/>
          </p:cNvPicPr>
          <p:nvPr/>
        </p:nvPicPr>
        <p:blipFill>
          <a:blip r:embed="rId2"/>
          <a:stretch>
            <a:fillRect/>
          </a:stretch>
        </p:blipFill>
        <p:spPr>
          <a:xfrm>
            <a:off x="7040362" y="1357426"/>
            <a:ext cx="5045476" cy="3861766"/>
          </a:xfrm>
          <a:prstGeom prst="rect">
            <a:avLst/>
          </a:prstGeom>
        </p:spPr>
      </p:pic>
    </p:spTree>
    <p:extLst>
      <p:ext uri="{BB962C8B-B14F-4D97-AF65-F5344CB8AC3E}">
        <p14:creationId xmlns:p14="http://schemas.microsoft.com/office/powerpoint/2010/main" val="4162847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55</a:t>
            </a:fld>
            <a:endParaRPr lang="en-IN"/>
          </a:p>
        </p:txBody>
      </p:sp>
      <p:sp>
        <p:nvSpPr>
          <p:cNvPr id="7" name="TextBox 6">
            <a:extLst>
              <a:ext uri="{FF2B5EF4-FFF2-40B4-BE49-F238E27FC236}">
                <a16:creationId xmlns="" xmlns:a16="http://schemas.microsoft.com/office/drawing/2014/main" id="{313B1389-907B-C965-C201-9F14B3A4526A}"/>
              </a:ext>
            </a:extLst>
          </p:cNvPr>
          <p:cNvSpPr txBox="1"/>
          <p:nvPr/>
        </p:nvSpPr>
        <p:spPr>
          <a:xfrm>
            <a:off x="1201367" y="5565483"/>
            <a:ext cx="4208834" cy="758757"/>
          </a:xfrm>
          <a:prstGeom prst="rect">
            <a:avLst/>
          </a:prstGeom>
          <a:noFill/>
        </p:spPr>
        <p:txBody>
          <a:bodyPr wrap="square" rtlCol="0">
            <a:spAutoFit/>
          </a:bodyPr>
          <a:lstStyle/>
          <a:p>
            <a:pPr algn="ctr"/>
            <a:r>
              <a:rPr lang="en-US" dirty="0"/>
              <a:t>Graph-29: Pumping power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 xmlns:a16="http://schemas.microsoft.com/office/drawing/2014/main" id="{97E02552-2559-BBCB-0849-C0784E27A23A}"/>
              </a:ext>
            </a:extLst>
          </p:cNvPr>
          <p:cNvSpPr txBox="1"/>
          <p:nvPr/>
        </p:nvSpPr>
        <p:spPr>
          <a:xfrm>
            <a:off x="6506183" y="5565483"/>
            <a:ext cx="4208834" cy="758757"/>
          </a:xfrm>
          <a:prstGeom prst="rect">
            <a:avLst/>
          </a:prstGeom>
          <a:noFill/>
        </p:spPr>
        <p:txBody>
          <a:bodyPr wrap="square" rtlCol="0">
            <a:spAutoFit/>
          </a:bodyPr>
          <a:lstStyle/>
          <a:p>
            <a:pPr algn="ctr"/>
            <a:r>
              <a:rPr lang="en-US" dirty="0"/>
              <a:t>Graph-30: Pumping power </a:t>
            </a:r>
            <a:r>
              <a:rPr lang="en-US" baseline="0" dirty="0"/>
              <a:t>for various nanofluids at 2% volume concentration</a:t>
            </a:r>
            <a:endParaRPr lang="en-IN" dirty="0"/>
          </a:p>
          <a:p>
            <a:pPr algn="ctr"/>
            <a:endParaRPr lang="en-IN" dirty="0"/>
          </a:p>
        </p:txBody>
      </p:sp>
      <p:pic>
        <p:nvPicPr>
          <p:cNvPr id="10" name="Picture 9">
            <a:extLst>
              <a:ext uri="{FF2B5EF4-FFF2-40B4-BE49-F238E27FC236}">
                <a16:creationId xmlns="" xmlns:a16="http://schemas.microsoft.com/office/drawing/2014/main" id="{315DEA1F-7FD4-DD94-A941-8605F91D9E07}"/>
              </a:ext>
            </a:extLst>
          </p:cNvPr>
          <p:cNvPicPr>
            <a:picLocks noChangeAspect="1"/>
          </p:cNvPicPr>
          <p:nvPr/>
        </p:nvPicPr>
        <p:blipFill>
          <a:blip r:embed="rId2"/>
          <a:stretch>
            <a:fillRect/>
          </a:stretch>
        </p:blipFill>
        <p:spPr>
          <a:xfrm>
            <a:off x="681679" y="1409700"/>
            <a:ext cx="5276513" cy="4038600"/>
          </a:xfrm>
          <a:prstGeom prst="rect">
            <a:avLst/>
          </a:prstGeom>
        </p:spPr>
      </p:pic>
      <p:pic>
        <p:nvPicPr>
          <p:cNvPr id="13" name="Picture 12">
            <a:extLst>
              <a:ext uri="{FF2B5EF4-FFF2-40B4-BE49-F238E27FC236}">
                <a16:creationId xmlns="" xmlns:a16="http://schemas.microsoft.com/office/drawing/2014/main" id="{0A7CA0AA-126D-4C13-D009-F1878ED0033F}"/>
              </a:ext>
            </a:extLst>
          </p:cNvPr>
          <p:cNvPicPr>
            <a:picLocks noChangeAspect="1"/>
          </p:cNvPicPr>
          <p:nvPr/>
        </p:nvPicPr>
        <p:blipFill>
          <a:blip r:embed="rId3"/>
          <a:stretch>
            <a:fillRect/>
          </a:stretch>
        </p:blipFill>
        <p:spPr>
          <a:xfrm>
            <a:off x="5895792" y="1409700"/>
            <a:ext cx="5429616" cy="4155783"/>
          </a:xfrm>
          <a:prstGeom prst="rect">
            <a:avLst/>
          </a:prstGeom>
        </p:spPr>
      </p:pic>
    </p:spTree>
    <p:extLst>
      <p:ext uri="{BB962C8B-B14F-4D97-AF65-F5344CB8AC3E}">
        <p14:creationId xmlns:p14="http://schemas.microsoft.com/office/powerpoint/2010/main" val="3649801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1DFF1-BA8B-073A-F310-92A84CD1BA2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 xmlns:a16="http://schemas.microsoft.com/office/drawing/2014/main" id="{1B800610-8276-74E2-D1D5-8C0B602F15CE}"/>
              </a:ext>
            </a:extLst>
          </p:cNvPr>
          <p:cNvSpPr>
            <a:spLocks noGrp="1"/>
          </p:cNvSpPr>
          <p:nvPr>
            <p:ph type="body" idx="1"/>
          </p:nvPr>
        </p:nvSpPr>
        <p:spPr>
          <a:xfrm>
            <a:off x="838200" y="1825625"/>
            <a:ext cx="6050872" cy="4351338"/>
          </a:xfrm>
        </p:spPr>
        <p:txBody>
          <a:bodyPr>
            <a:normAutofit fontScale="92500"/>
          </a:bodyPr>
          <a:lstStyle/>
          <a:p>
            <a:pPr>
              <a:lnSpc>
                <a:spcPct val="100000"/>
              </a:lnSpc>
            </a:pPr>
            <a:r>
              <a:rPr lang="en-IN" sz="2400" dirty="0">
                <a:latin typeface="Times New Roman" panose="02020603050405020304" pitchFamily="18" charset="0"/>
                <a:cs typeface="Times New Roman" panose="02020603050405020304" pitchFamily="18" charset="0"/>
              </a:rPr>
              <a:t>Pumping power required for Water based Aluminium oxide </a:t>
            </a:r>
            <a:r>
              <a:rPr lang="en-IN" sz="2400" dirty="0" err="1">
                <a:latin typeface="Times New Roman" panose="02020603050405020304" pitchFamily="18" charset="0"/>
                <a:cs typeface="Times New Roman" panose="02020603050405020304" pitchFamily="18" charset="0"/>
              </a:rPr>
              <a:t>nanofluid</a:t>
            </a:r>
            <a:r>
              <a:rPr lang="en-IN" sz="2400" dirty="0">
                <a:latin typeface="Times New Roman" panose="02020603050405020304" pitchFamily="18" charset="0"/>
                <a:cs typeface="Times New Roman" panose="02020603050405020304" pitchFamily="18" charset="0"/>
              </a:rPr>
              <a:t> is (0.1685 at 4 % concentration ) more compared to silicon oxide and titanium oxide nanofluids.</a:t>
            </a:r>
          </a:p>
          <a:p>
            <a:pPr>
              <a:lnSpc>
                <a:spcPct val="100000"/>
              </a:lnSpc>
            </a:pPr>
            <a:r>
              <a:rPr lang="en-IN" sz="2400" dirty="0">
                <a:latin typeface="Times New Roman" panose="02020603050405020304" pitchFamily="18" charset="0"/>
                <a:cs typeface="Times New Roman" panose="02020603050405020304" pitchFamily="18" charset="0"/>
              </a:rPr>
              <a:t>Pumping power required for Titanium oxide nanofluid is more than that required for silicon oxide nanofluid at lower volume concentrations. (0.07543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0.07274)</a:t>
            </a:r>
          </a:p>
          <a:p>
            <a:pPr>
              <a:lnSpc>
                <a:spcPct val="100000"/>
              </a:lnSpc>
            </a:pPr>
            <a:r>
              <a:rPr lang="en-IN" sz="2400" dirty="0">
                <a:latin typeface="Times New Roman" panose="02020603050405020304" pitchFamily="18" charset="0"/>
                <a:cs typeface="Times New Roman" panose="02020603050405020304" pitchFamily="18" charset="0"/>
              </a:rPr>
              <a:t>As concentration increases Silicon oxide having  pumping power of than that of Titanium oxide </a:t>
            </a:r>
            <a:r>
              <a:rPr lang="en-IN" sz="2400" dirty="0" err="1">
                <a:latin typeface="Times New Roman" panose="02020603050405020304" pitchFamily="18" charset="0"/>
                <a:cs typeface="Times New Roman" panose="02020603050405020304" pitchFamily="18" charset="0"/>
              </a:rPr>
              <a:t>nanofluid</a:t>
            </a:r>
            <a:r>
              <a:rPr lang="en-IN" sz="2400" dirty="0">
                <a:latin typeface="Times New Roman" panose="02020603050405020304" pitchFamily="18" charset="0"/>
                <a:cs typeface="Times New Roman" panose="02020603050405020304" pitchFamily="18" charset="0"/>
              </a:rPr>
              <a:t> (0.0818 </a:t>
            </a:r>
            <a:r>
              <a:rPr lang="en-IN" sz="2400" dirty="0" err="1">
                <a:latin typeface="Times New Roman" panose="02020603050405020304" pitchFamily="18" charset="0"/>
                <a:cs typeface="Times New Roman" panose="02020603050405020304" pitchFamily="18" charset="0"/>
              </a:rPr>
              <a:t>vs</a:t>
            </a:r>
            <a:r>
              <a:rPr lang="en-IN" sz="2400" dirty="0">
                <a:latin typeface="Times New Roman" panose="02020603050405020304" pitchFamily="18" charset="0"/>
                <a:cs typeface="Times New Roman" panose="02020603050405020304" pitchFamily="18" charset="0"/>
              </a:rPr>
              <a:t> 0.0852)</a:t>
            </a: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23562732-589B-FF32-5374-65D337E7A8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56</a:t>
            </a:fld>
            <a:endParaRPr lang="en-IN"/>
          </a:p>
        </p:txBody>
      </p:sp>
      <p:sp>
        <p:nvSpPr>
          <p:cNvPr id="6" name="TextBox 5">
            <a:extLst>
              <a:ext uri="{FF2B5EF4-FFF2-40B4-BE49-F238E27FC236}">
                <a16:creationId xmlns="" xmlns:a16="http://schemas.microsoft.com/office/drawing/2014/main" id="{352822A3-443A-B95A-2894-8921DA80608D}"/>
              </a:ext>
            </a:extLst>
          </p:cNvPr>
          <p:cNvSpPr txBox="1"/>
          <p:nvPr/>
        </p:nvSpPr>
        <p:spPr>
          <a:xfrm>
            <a:off x="7568988" y="5418206"/>
            <a:ext cx="4208834" cy="758757"/>
          </a:xfrm>
          <a:prstGeom prst="rect">
            <a:avLst/>
          </a:prstGeom>
          <a:noFill/>
        </p:spPr>
        <p:txBody>
          <a:bodyPr wrap="square" rtlCol="0">
            <a:spAutoFit/>
          </a:bodyPr>
          <a:lstStyle/>
          <a:p>
            <a:pPr algn="ctr"/>
            <a:r>
              <a:rPr lang="en-US" dirty="0"/>
              <a:t>Graph-31: Pumping power </a:t>
            </a:r>
            <a:r>
              <a:rPr lang="en-US" baseline="0" dirty="0"/>
              <a:t>for various nanofluids at 4% volume concentration</a:t>
            </a:r>
            <a:endParaRPr lang="en-IN" dirty="0"/>
          </a:p>
          <a:p>
            <a:pPr algn="ctr"/>
            <a:endParaRPr lang="en-IN" dirty="0"/>
          </a:p>
        </p:txBody>
      </p:sp>
      <p:pic>
        <p:nvPicPr>
          <p:cNvPr id="9" name="Picture 8">
            <a:extLst>
              <a:ext uri="{FF2B5EF4-FFF2-40B4-BE49-F238E27FC236}">
                <a16:creationId xmlns="" xmlns:a16="http://schemas.microsoft.com/office/drawing/2014/main" id="{DCE719FA-51E2-F0A8-C4E2-454562BAC9B7}"/>
              </a:ext>
            </a:extLst>
          </p:cNvPr>
          <p:cNvPicPr>
            <a:picLocks noChangeAspect="1"/>
          </p:cNvPicPr>
          <p:nvPr/>
        </p:nvPicPr>
        <p:blipFill>
          <a:blip r:embed="rId2"/>
          <a:stretch>
            <a:fillRect/>
          </a:stretch>
        </p:blipFill>
        <p:spPr>
          <a:xfrm>
            <a:off x="6955714" y="1231010"/>
            <a:ext cx="5236285" cy="4007810"/>
          </a:xfrm>
          <a:prstGeom prst="rect">
            <a:avLst/>
          </a:prstGeom>
        </p:spPr>
      </p:pic>
    </p:spTree>
    <p:extLst>
      <p:ext uri="{BB962C8B-B14F-4D97-AF65-F5344CB8AC3E}">
        <p14:creationId xmlns:p14="http://schemas.microsoft.com/office/powerpoint/2010/main" val="3790080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57</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Figure-2: Velocity Streamline at midpoint(1000mm) at 4%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Figure-3: Velocity Streamline at midpoint(1000mm) at 4% volume concentration and Richardson number=0.5</a:t>
            </a:r>
          </a:p>
        </p:txBody>
      </p:sp>
      <p:pic>
        <p:nvPicPr>
          <p:cNvPr id="12" name="Picture 11">
            <a:extLst>
              <a:ext uri="{FF2B5EF4-FFF2-40B4-BE49-F238E27FC236}">
                <a16:creationId xmlns="" xmlns:a16="http://schemas.microsoft.com/office/drawing/2014/main" id="{BB1D65D2-1691-A74A-1481-F85A62E2A8E1}"/>
              </a:ext>
            </a:extLst>
          </p:cNvPr>
          <p:cNvPicPr>
            <a:picLocks noChangeAspect="1"/>
          </p:cNvPicPr>
          <p:nvPr/>
        </p:nvPicPr>
        <p:blipFill>
          <a:blip r:embed="rId2"/>
          <a:stretch>
            <a:fillRect/>
          </a:stretch>
        </p:blipFill>
        <p:spPr>
          <a:xfrm>
            <a:off x="519252" y="1690687"/>
            <a:ext cx="5307519" cy="3809501"/>
          </a:xfrm>
          <a:prstGeom prst="rect">
            <a:avLst/>
          </a:prstGeom>
        </p:spPr>
      </p:pic>
      <p:pic>
        <p:nvPicPr>
          <p:cNvPr id="14" name="Picture 13">
            <a:extLst>
              <a:ext uri="{FF2B5EF4-FFF2-40B4-BE49-F238E27FC236}">
                <a16:creationId xmlns="" xmlns:a16="http://schemas.microsoft.com/office/drawing/2014/main" id="{22B0FB5A-781F-F540-63E3-B57335552B2F}"/>
              </a:ext>
            </a:extLst>
          </p:cNvPr>
          <p:cNvPicPr>
            <a:picLocks noChangeAspect="1"/>
          </p:cNvPicPr>
          <p:nvPr/>
        </p:nvPicPr>
        <p:blipFill>
          <a:blip r:embed="rId3"/>
          <a:stretch>
            <a:fillRect/>
          </a:stretch>
        </p:blipFill>
        <p:spPr>
          <a:xfrm>
            <a:off x="6246179" y="1758187"/>
            <a:ext cx="5307519" cy="3809501"/>
          </a:xfrm>
          <a:prstGeom prst="rect">
            <a:avLst/>
          </a:prstGeom>
        </p:spPr>
      </p:pic>
    </p:spTree>
    <p:extLst>
      <p:ext uri="{BB962C8B-B14F-4D97-AF65-F5344CB8AC3E}">
        <p14:creationId xmlns:p14="http://schemas.microsoft.com/office/powerpoint/2010/main" val="4235603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58</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Figure-4: Velocity Streamline at midpoint(1000mm) at 4%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Figure-5: Velocity Streamline at midpoint(1000mm) at 4% volume concentration and Richardson number=2</a:t>
            </a:r>
          </a:p>
        </p:txBody>
      </p:sp>
      <p:pic>
        <p:nvPicPr>
          <p:cNvPr id="13" name="Picture 12">
            <a:extLst>
              <a:ext uri="{FF2B5EF4-FFF2-40B4-BE49-F238E27FC236}">
                <a16:creationId xmlns="" xmlns:a16="http://schemas.microsoft.com/office/drawing/2014/main" id="{FBEF406F-2042-A00A-05C3-64E3D071FB67}"/>
              </a:ext>
            </a:extLst>
          </p:cNvPr>
          <p:cNvPicPr>
            <a:picLocks noChangeAspect="1"/>
          </p:cNvPicPr>
          <p:nvPr/>
        </p:nvPicPr>
        <p:blipFill>
          <a:blip r:embed="rId2"/>
          <a:stretch>
            <a:fillRect/>
          </a:stretch>
        </p:blipFill>
        <p:spPr>
          <a:xfrm>
            <a:off x="634662" y="1807942"/>
            <a:ext cx="5259746" cy="3775212"/>
          </a:xfrm>
          <a:prstGeom prst="rect">
            <a:avLst/>
          </a:prstGeom>
        </p:spPr>
      </p:pic>
      <p:pic>
        <p:nvPicPr>
          <p:cNvPr id="15" name="Picture 14">
            <a:extLst>
              <a:ext uri="{FF2B5EF4-FFF2-40B4-BE49-F238E27FC236}">
                <a16:creationId xmlns="" xmlns:a16="http://schemas.microsoft.com/office/drawing/2014/main" id="{9377516A-5E7B-7C93-4578-2D4E38435C0A}"/>
              </a:ext>
            </a:extLst>
          </p:cNvPr>
          <p:cNvPicPr>
            <a:picLocks noChangeAspect="1"/>
          </p:cNvPicPr>
          <p:nvPr/>
        </p:nvPicPr>
        <p:blipFill>
          <a:blip r:embed="rId3"/>
          <a:stretch>
            <a:fillRect/>
          </a:stretch>
        </p:blipFill>
        <p:spPr>
          <a:xfrm>
            <a:off x="5969728" y="1690688"/>
            <a:ext cx="5423110" cy="3892466"/>
          </a:xfrm>
          <a:prstGeom prst="rect">
            <a:avLst/>
          </a:prstGeom>
        </p:spPr>
      </p:pic>
    </p:spTree>
    <p:extLst>
      <p:ext uri="{BB962C8B-B14F-4D97-AF65-F5344CB8AC3E}">
        <p14:creationId xmlns:p14="http://schemas.microsoft.com/office/powerpoint/2010/main" val="2148116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Aluminium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59</a:t>
            </a:fld>
            <a:endParaRPr lang="en-IN" dirty="0"/>
          </a:p>
        </p:txBody>
      </p:sp>
      <p:sp>
        <p:nvSpPr>
          <p:cNvPr id="10" name="TextBox 9">
            <a:extLst>
              <a:ext uri="{FF2B5EF4-FFF2-40B4-BE49-F238E27FC236}">
                <a16:creationId xmlns="" xmlns:a16="http://schemas.microsoft.com/office/drawing/2014/main" id="{11AAD70D-5F0D-8F84-5B76-153D154AB1DA}"/>
              </a:ext>
            </a:extLst>
          </p:cNvPr>
          <p:cNvSpPr txBox="1"/>
          <p:nvPr/>
        </p:nvSpPr>
        <p:spPr>
          <a:xfrm>
            <a:off x="3364231" y="5531734"/>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Figure-6: Velocity Streamline at midpoint(1000mm) at 4% volume concentration and Richardson number=5</a:t>
            </a:r>
          </a:p>
        </p:txBody>
      </p:sp>
      <p:pic>
        <p:nvPicPr>
          <p:cNvPr id="5" name="Picture 4">
            <a:extLst>
              <a:ext uri="{FF2B5EF4-FFF2-40B4-BE49-F238E27FC236}">
                <a16:creationId xmlns="" xmlns:a16="http://schemas.microsoft.com/office/drawing/2014/main" id="{A3B11B28-9107-9AED-FA17-4C2C09E44070}"/>
              </a:ext>
            </a:extLst>
          </p:cNvPr>
          <p:cNvPicPr>
            <a:picLocks noChangeAspect="1"/>
          </p:cNvPicPr>
          <p:nvPr/>
        </p:nvPicPr>
        <p:blipFill>
          <a:blip r:embed="rId2"/>
          <a:stretch>
            <a:fillRect/>
          </a:stretch>
        </p:blipFill>
        <p:spPr>
          <a:xfrm>
            <a:off x="3144209" y="1682957"/>
            <a:ext cx="5362239" cy="3848777"/>
          </a:xfrm>
          <a:prstGeom prst="rect">
            <a:avLst/>
          </a:prstGeom>
        </p:spPr>
      </p:pic>
    </p:spTree>
    <p:extLst>
      <p:ext uri="{BB962C8B-B14F-4D97-AF65-F5344CB8AC3E}">
        <p14:creationId xmlns:p14="http://schemas.microsoft.com/office/powerpoint/2010/main" val="233489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BB48D3-B1F5-DA53-A88A-FC64E34C6065}"/>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Applications:</a:t>
            </a:r>
          </a:p>
        </p:txBody>
      </p:sp>
      <p:sp>
        <p:nvSpPr>
          <p:cNvPr id="3" name="Text Placeholder 2">
            <a:extLst>
              <a:ext uri="{FF2B5EF4-FFF2-40B4-BE49-F238E27FC236}">
                <a16:creationId xmlns="" xmlns:a16="http://schemas.microsoft.com/office/drawing/2014/main" id="{54661CAE-25DC-0AC9-1371-B937F0C56735}"/>
              </a:ext>
            </a:extLst>
          </p:cNvPr>
          <p:cNvSpPr>
            <a:spLocks noGrp="1"/>
          </p:cNvSpPr>
          <p:nvPr>
            <p:ph type="body" idx="1"/>
          </p:nvPr>
        </p:nvSpPr>
        <p:spPr/>
        <p:txBody>
          <a:bodyPr/>
          <a:lstStyle/>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Heat Exchangers.( Heat exchangers are used more often to dissipate heat )</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Laser cooling</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Cooling techniques</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Thermal reservoirs</a:t>
            </a:r>
          </a:p>
          <a:p>
            <a:pPr algn="l">
              <a:lnSpc>
                <a:spcPct val="100000"/>
              </a:lnSpc>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Usage of Boilers</a:t>
            </a:r>
          </a:p>
          <a:p>
            <a:pPr algn="l">
              <a:buFont typeface="Arial" panose="020B0604020202020204" pitchFamily="34" charset="0"/>
              <a:buChar char="•"/>
            </a:pP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08B49F5-3F00-2BCB-C464-135980463B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a:t>
            </a:fld>
            <a:endParaRPr lang="en-IN"/>
          </a:p>
        </p:txBody>
      </p:sp>
    </p:spTree>
    <p:extLst>
      <p:ext uri="{BB962C8B-B14F-4D97-AF65-F5344CB8AC3E}">
        <p14:creationId xmlns:p14="http://schemas.microsoft.com/office/powerpoint/2010/main" val="3696072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60</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Figure-7: Velocity Streamline at midpoint(1000mm) at 0%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Figure-8: Velocity Streamline at midpoint(1000mm) at 0% volume concentration and Richardson number=0.5</a:t>
            </a:r>
          </a:p>
        </p:txBody>
      </p:sp>
      <p:pic>
        <p:nvPicPr>
          <p:cNvPr id="11" name="Picture 10">
            <a:extLst>
              <a:ext uri="{FF2B5EF4-FFF2-40B4-BE49-F238E27FC236}">
                <a16:creationId xmlns="" xmlns:a16="http://schemas.microsoft.com/office/drawing/2014/main" id="{DBEE1F38-05BD-F52F-B8CA-190AE23FDFB0}"/>
              </a:ext>
            </a:extLst>
          </p:cNvPr>
          <p:cNvPicPr>
            <a:picLocks noChangeAspect="1"/>
          </p:cNvPicPr>
          <p:nvPr/>
        </p:nvPicPr>
        <p:blipFill>
          <a:blip r:embed="rId2"/>
          <a:stretch>
            <a:fillRect/>
          </a:stretch>
        </p:blipFill>
        <p:spPr>
          <a:xfrm>
            <a:off x="287746" y="1669474"/>
            <a:ext cx="5616028" cy="4030935"/>
          </a:xfrm>
          <a:prstGeom prst="rect">
            <a:avLst/>
          </a:prstGeom>
        </p:spPr>
      </p:pic>
      <p:pic>
        <p:nvPicPr>
          <p:cNvPr id="13" name="Picture 12">
            <a:extLst>
              <a:ext uri="{FF2B5EF4-FFF2-40B4-BE49-F238E27FC236}">
                <a16:creationId xmlns="" xmlns:a16="http://schemas.microsoft.com/office/drawing/2014/main" id="{31FC7BB3-0DFF-D6CF-5F54-EAB7BDB9ED0A}"/>
              </a:ext>
            </a:extLst>
          </p:cNvPr>
          <p:cNvPicPr>
            <a:picLocks noChangeAspect="1"/>
          </p:cNvPicPr>
          <p:nvPr/>
        </p:nvPicPr>
        <p:blipFill>
          <a:blip r:embed="rId3"/>
          <a:stretch>
            <a:fillRect/>
          </a:stretch>
        </p:blipFill>
        <p:spPr>
          <a:xfrm>
            <a:off x="6096000" y="1669473"/>
            <a:ext cx="5616028" cy="4030935"/>
          </a:xfrm>
          <a:prstGeom prst="rect">
            <a:avLst/>
          </a:prstGeom>
        </p:spPr>
      </p:pic>
    </p:spTree>
    <p:extLst>
      <p:ext uri="{BB962C8B-B14F-4D97-AF65-F5344CB8AC3E}">
        <p14:creationId xmlns:p14="http://schemas.microsoft.com/office/powerpoint/2010/main" val="2360829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61</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Figure-9: Velocity Streamline at midpoint(1000mm) at 0%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Figure-10: Velocity Streamline at midpoint(1000mm) at 0% volume concentration and Richardson number=2</a:t>
            </a:r>
          </a:p>
        </p:txBody>
      </p:sp>
      <p:pic>
        <p:nvPicPr>
          <p:cNvPr id="12" name="Picture 11">
            <a:extLst>
              <a:ext uri="{FF2B5EF4-FFF2-40B4-BE49-F238E27FC236}">
                <a16:creationId xmlns="" xmlns:a16="http://schemas.microsoft.com/office/drawing/2014/main" id="{6021710E-F117-FB17-D767-5937E119289E}"/>
              </a:ext>
            </a:extLst>
          </p:cNvPr>
          <p:cNvPicPr>
            <a:picLocks noChangeAspect="1"/>
          </p:cNvPicPr>
          <p:nvPr/>
        </p:nvPicPr>
        <p:blipFill>
          <a:blip r:embed="rId2"/>
          <a:stretch>
            <a:fillRect/>
          </a:stretch>
        </p:blipFill>
        <p:spPr>
          <a:xfrm>
            <a:off x="285834" y="1596528"/>
            <a:ext cx="5618709" cy="4032859"/>
          </a:xfrm>
          <a:prstGeom prst="rect">
            <a:avLst/>
          </a:prstGeom>
        </p:spPr>
      </p:pic>
      <p:pic>
        <p:nvPicPr>
          <p:cNvPr id="14" name="Picture 13">
            <a:extLst>
              <a:ext uri="{FF2B5EF4-FFF2-40B4-BE49-F238E27FC236}">
                <a16:creationId xmlns="" xmlns:a16="http://schemas.microsoft.com/office/drawing/2014/main" id="{1D32E733-9091-7C69-56A0-AF01AE09E65E}"/>
              </a:ext>
            </a:extLst>
          </p:cNvPr>
          <p:cNvPicPr>
            <a:picLocks noChangeAspect="1"/>
          </p:cNvPicPr>
          <p:nvPr/>
        </p:nvPicPr>
        <p:blipFill>
          <a:blip r:embed="rId3"/>
          <a:stretch>
            <a:fillRect/>
          </a:stretch>
        </p:blipFill>
        <p:spPr>
          <a:xfrm>
            <a:off x="6148748" y="1593829"/>
            <a:ext cx="5618709" cy="4032859"/>
          </a:xfrm>
          <a:prstGeom prst="rect">
            <a:avLst/>
          </a:prstGeom>
        </p:spPr>
      </p:pic>
    </p:spTree>
    <p:extLst>
      <p:ext uri="{BB962C8B-B14F-4D97-AF65-F5344CB8AC3E}">
        <p14:creationId xmlns:p14="http://schemas.microsoft.com/office/powerpoint/2010/main" val="4098516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62</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Figure-11: Velocity Streamline at midpoint(1000mm) at 0% volume concentration and Richardson number=3</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Figure-12: Velocity Streamline at midpoint(1000mm) at 0% volume concentration and Richardson number=5</a:t>
            </a:r>
          </a:p>
        </p:txBody>
      </p:sp>
      <p:pic>
        <p:nvPicPr>
          <p:cNvPr id="15" name="Picture 14">
            <a:extLst>
              <a:ext uri="{FF2B5EF4-FFF2-40B4-BE49-F238E27FC236}">
                <a16:creationId xmlns="" xmlns:a16="http://schemas.microsoft.com/office/drawing/2014/main" id="{2BD91B1E-E38F-E1F4-FF64-0D1454464DFE}"/>
              </a:ext>
            </a:extLst>
          </p:cNvPr>
          <p:cNvPicPr>
            <a:picLocks noChangeAspect="1"/>
          </p:cNvPicPr>
          <p:nvPr/>
        </p:nvPicPr>
        <p:blipFill>
          <a:blip r:embed="rId2"/>
          <a:stretch>
            <a:fillRect/>
          </a:stretch>
        </p:blipFill>
        <p:spPr>
          <a:xfrm>
            <a:off x="402473" y="1708496"/>
            <a:ext cx="5561661" cy="3991913"/>
          </a:xfrm>
          <a:prstGeom prst="rect">
            <a:avLst/>
          </a:prstGeom>
        </p:spPr>
      </p:pic>
      <p:pic>
        <p:nvPicPr>
          <p:cNvPr id="17" name="Picture 16">
            <a:extLst>
              <a:ext uri="{FF2B5EF4-FFF2-40B4-BE49-F238E27FC236}">
                <a16:creationId xmlns="" xmlns:a16="http://schemas.microsoft.com/office/drawing/2014/main" id="{2FC2C28A-15A6-5E41-3A22-E66E7CD07D9B}"/>
              </a:ext>
            </a:extLst>
          </p:cNvPr>
          <p:cNvPicPr>
            <a:picLocks noChangeAspect="1"/>
          </p:cNvPicPr>
          <p:nvPr/>
        </p:nvPicPr>
        <p:blipFill>
          <a:blip r:embed="rId3"/>
          <a:stretch>
            <a:fillRect/>
          </a:stretch>
        </p:blipFill>
        <p:spPr>
          <a:xfrm>
            <a:off x="6208429" y="1708496"/>
            <a:ext cx="5561661" cy="3991913"/>
          </a:xfrm>
          <a:prstGeom prst="rect">
            <a:avLst/>
          </a:prstGeom>
        </p:spPr>
      </p:pic>
    </p:spTree>
    <p:extLst>
      <p:ext uri="{BB962C8B-B14F-4D97-AF65-F5344CB8AC3E}">
        <p14:creationId xmlns:p14="http://schemas.microsoft.com/office/powerpoint/2010/main" val="3093980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63</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Figure-13: Velocity Streamline at midpoint(1000mm) at 0% volume concentration and Richardson number=0.1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Figure-14: Velocity Streamline at midpoint(1000mm) at 0% volume concentration and Richardson number=0.5</a:t>
            </a:r>
          </a:p>
        </p:txBody>
      </p:sp>
      <p:pic>
        <p:nvPicPr>
          <p:cNvPr id="5" name="Picture 4">
            <a:extLst>
              <a:ext uri="{FF2B5EF4-FFF2-40B4-BE49-F238E27FC236}">
                <a16:creationId xmlns="" xmlns:a16="http://schemas.microsoft.com/office/drawing/2014/main" id="{3C7CA591-D9ED-211E-455E-85E3301D0C14}"/>
              </a:ext>
            </a:extLst>
          </p:cNvPr>
          <p:cNvPicPr>
            <a:picLocks noChangeAspect="1"/>
          </p:cNvPicPr>
          <p:nvPr/>
        </p:nvPicPr>
        <p:blipFill>
          <a:blip r:embed="rId2"/>
          <a:stretch>
            <a:fillRect/>
          </a:stretch>
        </p:blipFill>
        <p:spPr>
          <a:xfrm>
            <a:off x="347801" y="1723186"/>
            <a:ext cx="5495918" cy="3944725"/>
          </a:xfrm>
          <a:prstGeom prst="rect">
            <a:avLst/>
          </a:prstGeom>
        </p:spPr>
      </p:pic>
      <p:pic>
        <p:nvPicPr>
          <p:cNvPr id="8" name="Picture 7">
            <a:extLst>
              <a:ext uri="{FF2B5EF4-FFF2-40B4-BE49-F238E27FC236}">
                <a16:creationId xmlns="" xmlns:a16="http://schemas.microsoft.com/office/drawing/2014/main" id="{6F2BEE62-7C5D-2B05-B2A0-F66D5C5E056A}"/>
              </a:ext>
            </a:extLst>
          </p:cNvPr>
          <p:cNvPicPr>
            <a:picLocks noChangeAspect="1"/>
          </p:cNvPicPr>
          <p:nvPr/>
        </p:nvPicPr>
        <p:blipFill>
          <a:blip r:embed="rId3"/>
          <a:stretch>
            <a:fillRect/>
          </a:stretch>
        </p:blipFill>
        <p:spPr>
          <a:xfrm>
            <a:off x="6348283" y="1689325"/>
            <a:ext cx="5495916" cy="3944724"/>
          </a:xfrm>
          <a:prstGeom prst="rect">
            <a:avLst/>
          </a:prstGeom>
        </p:spPr>
      </p:pic>
    </p:spTree>
    <p:extLst>
      <p:ext uri="{BB962C8B-B14F-4D97-AF65-F5344CB8AC3E}">
        <p14:creationId xmlns:p14="http://schemas.microsoft.com/office/powerpoint/2010/main" val="1248629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64</a:t>
            </a:fld>
            <a:endParaRPr lang="en-IN" dirty="0"/>
          </a:p>
        </p:txBody>
      </p:sp>
      <p:sp>
        <p:nvSpPr>
          <p:cNvPr id="7" name="TextBox 6">
            <a:extLst>
              <a:ext uri="{FF2B5EF4-FFF2-40B4-BE49-F238E27FC236}">
                <a16:creationId xmlns=""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Figure-15: Velocity Streamline at midpoint(1000mm) at 0% volume concentration and Richardson number=1</a:t>
            </a:r>
          </a:p>
        </p:txBody>
      </p:sp>
      <p:sp>
        <p:nvSpPr>
          <p:cNvPr id="10" name="TextBox 9">
            <a:extLst>
              <a:ext uri="{FF2B5EF4-FFF2-40B4-BE49-F238E27FC236}">
                <a16:creationId xmlns=""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Figure-16: Velocity Streamline at midpoint(1000mm) at 0% volume concentration and Richardson number=2</a:t>
            </a:r>
          </a:p>
        </p:txBody>
      </p:sp>
      <p:pic>
        <p:nvPicPr>
          <p:cNvPr id="5" name="Picture 4">
            <a:extLst>
              <a:ext uri="{FF2B5EF4-FFF2-40B4-BE49-F238E27FC236}">
                <a16:creationId xmlns="" xmlns:a16="http://schemas.microsoft.com/office/drawing/2014/main" id="{083E1E05-6C3C-5A70-2C01-21C7EA62F359}"/>
              </a:ext>
            </a:extLst>
          </p:cNvPr>
          <p:cNvPicPr>
            <a:picLocks noChangeAspect="1"/>
          </p:cNvPicPr>
          <p:nvPr/>
        </p:nvPicPr>
        <p:blipFill>
          <a:blip r:embed="rId2"/>
          <a:stretch>
            <a:fillRect/>
          </a:stretch>
        </p:blipFill>
        <p:spPr>
          <a:xfrm>
            <a:off x="415006" y="1771423"/>
            <a:ext cx="5361508" cy="3848251"/>
          </a:xfrm>
          <a:prstGeom prst="rect">
            <a:avLst/>
          </a:prstGeom>
        </p:spPr>
      </p:pic>
      <p:pic>
        <p:nvPicPr>
          <p:cNvPr id="8" name="Picture 7">
            <a:extLst>
              <a:ext uri="{FF2B5EF4-FFF2-40B4-BE49-F238E27FC236}">
                <a16:creationId xmlns="" xmlns:a16="http://schemas.microsoft.com/office/drawing/2014/main" id="{598E9BA1-EC14-BB78-37EA-C2B96527EFFC}"/>
              </a:ext>
            </a:extLst>
          </p:cNvPr>
          <p:cNvPicPr>
            <a:picLocks noChangeAspect="1"/>
          </p:cNvPicPr>
          <p:nvPr/>
        </p:nvPicPr>
        <p:blipFill>
          <a:blip r:embed="rId3"/>
          <a:stretch>
            <a:fillRect/>
          </a:stretch>
        </p:blipFill>
        <p:spPr>
          <a:xfrm>
            <a:off x="6281224" y="1690689"/>
            <a:ext cx="5361508" cy="3848252"/>
          </a:xfrm>
          <a:prstGeom prst="rect">
            <a:avLst/>
          </a:prstGeom>
        </p:spPr>
      </p:pic>
    </p:spTree>
    <p:extLst>
      <p:ext uri="{BB962C8B-B14F-4D97-AF65-F5344CB8AC3E}">
        <p14:creationId xmlns:p14="http://schemas.microsoft.com/office/powerpoint/2010/main" val="3767241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65</a:t>
            </a:fld>
            <a:endParaRPr lang="en-IN" dirty="0"/>
          </a:p>
        </p:txBody>
      </p:sp>
      <p:sp>
        <p:nvSpPr>
          <p:cNvPr id="10" name="TextBox 9">
            <a:extLst>
              <a:ext uri="{FF2B5EF4-FFF2-40B4-BE49-F238E27FC236}">
                <a16:creationId xmlns="" xmlns:a16="http://schemas.microsoft.com/office/drawing/2014/main" id="{11AAD70D-5F0D-8F84-5B76-153D154AB1DA}"/>
              </a:ext>
            </a:extLst>
          </p:cNvPr>
          <p:cNvSpPr txBox="1"/>
          <p:nvPr/>
        </p:nvSpPr>
        <p:spPr>
          <a:xfrm>
            <a:off x="3151167" y="5726198"/>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Figure-17: Velocity Streamline at midpoint(1000mm) at 0% volume concentration and Richardson number=5</a:t>
            </a:r>
          </a:p>
        </p:txBody>
      </p:sp>
      <p:pic>
        <p:nvPicPr>
          <p:cNvPr id="5" name="Picture 4">
            <a:extLst>
              <a:ext uri="{FF2B5EF4-FFF2-40B4-BE49-F238E27FC236}">
                <a16:creationId xmlns="" xmlns:a16="http://schemas.microsoft.com/office/drawing/2014/main" id="{F0F8F859-946B-1B4D-1E09-31D31114705F}"/>
              </a:ext>
            </a:extLst>
          </p:cNvPr>
          <p:cNvPicPr>
            <a:picLocks noChangeAspect="1"/>
          </p:cNvPicPr>
          <p:nvPr/>
        </p:nvPicPr>
        <p:blipFill>
          <a:blip r:embed="rId2"/>
          <a:stretch>
            <a:fillRect/>
          </a:stretch>
        </p:blipFill>
        <p:spPr>
          <a:xfrm>
            <a:off x="2614008" y="1542025"/>
            <a:ext cx="5810902" cy="4170806"/>
          </a:xfrm>
          <a:prstGeom prst="rect">
            <a:avLst/>
          </a:prstGeom>
        </p:spPr>
      </p:pic>
    </p:spTree>
    <p:extLst>
      <p:ext uri="{BB962C8B-B14F-4D97-AF65-F5344CB8AC3E}">
        <p14:creationId xmlns:p14="http://schemas.microsoft.com/office/powerpoint/2010/main" val="3315019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Grid Independent Analysis of Rectangular Duct:</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825625"/>
            <a:ext cx="6609080" cy="4351338"/>
          </a:xfrm>
        </p:spPr>
        <p:txBody>
          <a:bodyPr>
            <a:normAutofit/>
          </a:bodyPr>
          <a:lstStyle/>
          <a:p>
            <a:r>
              <a:rPr lang="en-US" sz="2000" dirty="0" smtClean="0">
                <a:latin typeface="Times New Roman" panose="02020603050405020304" pitchFamily="18" charset="0"/>
                <a:cs typeface="Times New Roman" panose="02020603050405020304" pitchFamily="18" charset="0"/>
              </a:rPr>
              <a:t>We have taken a rectangular duct of 17mm*14.722mm cross-section and performed grid independent analysis by taking mesh sizes from 3.5mm to 0.5mm.</a:t>
            </a:r>
          </a:p>
          <a:p>
            <a:r>
              <a:rPr lang="en-US" sz="2000" dirty="0" smtClean="0">
                <a:latin typeface="Times New Roman" panose="02020603050405020304" pitchFamily="18" charset="0"/>
                <a:cs typeface="Times New Roman" panose="02020603050405020304" pitchFamily="18" charset="0"/>
              </a:rPr>
              <a:t>We obtained no of elements ={11420,33348,63000,145640,509490,673968,940086,1216700,1421280,2176608,2728440,3944000} for mesh sizes of {3.5,2.5,2,1.5,1,0.9,0.8,0.75,0.7,0.6,0.55,0.5}</a:t>
            </a:r>
          </a:p>
          <a:p>
            <a:r>
              <a:rPr lang="en-US" sz="2000" dirty="0" smtClean="0">
                <a:latin typeface="Times New Roman" panose="02020603050405020304" pitchFamily="18" charset="0"/>
                <a:cs typeface="Times New Roman" panose="02020603050405020304" pitchFamily="18" charset="0"/>
              </a:rPr>
              <a:t>After a mesh size of 0.75mm </a:t>
            </a:r>
            <a:r>
              <a:rPr lang="en-US" sz="2000" dirty="0" err="1" smtClean="0">
                <a:latin typeface="Times New Roman" panose="02020603050405020304" pitchFamily="18" charset="0"/>
                <a:cs typeface="Times New Roman" panose="02020603050405020304" pitchFamily="18" charset="0"/>
              </a:rPr>
              <a:t>nusselt</a:t>
            </a:r>
            <a:r>
              <a:rPr lang="en-US" sz="2000" dirty="0" smtClean="0">
                <a:latin typeface="Times New Roman" panose="02020603050405020304" pitchFamily="18" charset="0"/>
                <a:cs typeface="Times New Roman" panose="02020603050405020304" pitchFamily="18" charset="0"/>
              </a:rPr>
              <a:t> number is becoming almost constant.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66</a:t>
            </a:fld>
            <a:endParaRPr lang="en-IN"/>
          </a:p>
        </p:txBody>
      </p:sp>
      <p:pic>
        <p:nvPicPr>
          <p:cNvPr id="5121" name="Picture 1" descr="C:\Users\Dr. P D S REDDY\Desktop\bATCH2\v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587" y="1633046"/>
            <a:ext cx="4951413" cy="37895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495988745"/>
              </p:ext>
            </p:extLst>
          </p:nvPr>
        </p:nvGraphicFramePr>
        <p:xfrm>
          <a:off x="8371840" y="4930934"/>
          <a:ext cx="609600" cy="2242032"/>
        </p:xfrm>
        <a:graphic>
          <a:graphicData uri="http://schemas.openxmlformats.org/drawingml/2006/table">
            <a:tbl>
              <a:tblPr/>
              <a:tblGrid>
                <a:gridCol w="609600"/>
              </a:tblGrid>
              <a:tr h="186836">
                <a:tc>
                  <a:txBody>
                    <a:bodyPr/>
                    <a:lstStyle/>
                    <a:p>
                      <a:pPr algn="r" fontAlgn="b"/>
                      <a:r>
                        <a:rPr lang="en-IN" sz="1100" b="0" i="0" u="none" strike="noStrike" dirty="0">
                          <a:solidFill>
                            <a:srgbClr val="000000"/>
                          </a:solidFill>
                          <a:effectLst/>
                          <a:latin typeface="Calibri"/>
                        </a:rPr>
                        <a:t>3.5</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2.5</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2</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1.5</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1</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0.9</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0.8</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0.75</a:t>
                      </a:r>
                    </a:p>
                  </a:txBody>
                  <a:tcPr marL="9525" marR="9525" marT="9525" marB="0" anchor="b">
                    <a:lnL>
                      <a:noFill/>
                    </a:lnL>
                    <a:lnR>
                      <a:noFill/>
                    </a:lnR>
                    <a:lnT>
                      <a:noFill/>
                    </a:lnT>
                    <a:lnB>
                      <a:noFill/>
                    </a:lnB>
                  </a:tcPr>
                </a:tc>
              </a:tr>
              <a:tr h="186836">
                <a:tc>
                  <a:txBody>
                    <a:bodyPr/>
                    <a:lstStyle/>
                    <a:p>
                      <a:pPr algn="r" fontAlgn="b"/>
                      <a:r>
                        <a:rPr lang="en-IN" sz="1100" b="0" i="0" u="none" strike="noStrike" dirty="0">
                          <a:solidFill>
                            <a:srgbClr val="000000"/>
                          </a:solidFill>
                          <a:effectLst/>
                          <a:latin typeface="Calibri"/>
                        </a:rPr>
                        <a:t>0.7</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0.6</a:t>
                      </a:r>
                    </a:p>
                  </a:txBody>
                  <a:tcPr marL="9525" marR="9525" marT="9525" marB="0" anchor="b">
                    <a:lnL>
                      <a:noFill/>
                    </a:lnL>
                    <a:lnR>
                      <a:noFill/>
                    </a:lnR>
                    <a:lnT>
                      <a:noFill/>
                    </a:lnT>
                    <a:lnB>
                      <a:noFill/>
                    </a:lnB>
                  </a:tcPr>
                </a:tc>
              </a:tr>
              <a:tr h="186836">
                <a:tc>
                  <a:txBody>
                    <a:bodyPr/>
                    <a:lstStyle/>
                    <a:p>
                      <a:pPr algn="r" fontAlgn="b"/>
                      <a:r>
                        <a:rPr lang="en-IN" sz="1100" b="0" i="0" u="none" strike="noStrike">
                          <a:solidFill>
                            <a:srgbClr val="000000"/>
                          </a:solidFill>
                          <a:effectLst/>
                          <a:latin typeface="Calibri"/>
                        </a:rPr>
                        <a:t>0.55</a:t>
                      </a:r>
                    </a:p>
                  </a:txBody>
                  <a:tcPr marL="9525" marR="9525" marT="9525" marB="0" anchor="b">
                    <a:lnL>
                      <a:noFill/>
                    </a:lnL>
                    <a:lnR>
                      <a:noFill/>
                    </a:lnR>
                    <a:lnT>
                      <a:noFill/>
                    </a:lnT>
                    <a:lnB>
                      <a:noFill/>
                    </a:lnB>
                  </a:tcPr>
                </a:tc>
              </a:tr>
              <a:tr h="186836">
                <a:tc>
                  <a:txBody>
                    <a:bodyPr/>
                    <a:lstStyle/>
                    <a:p>
                      <a:pPr algn="r" fontAlgn="b"/>
                      <a:r>
                        <a:rPr lang="en-IN" sz="1100" b="0" i="0" u="none" strike="noStrike" dirty="0">
                          <a:solidFill>
                            <a:srgbClr val="000000"/>
                          </a:solidFill>
                          <a:effectLst/>
                          <a:latin typeface="Calibri"/>
                        </a:rPr>
                        <a:t>0.5</a:t>
                      </a:r>
                    </a:p>
                  </a:txBody>
                  <a:tcPr marL="9525" marR="9525" marT="9525" marB="0" anchor="b">
                    <a:lnL>
                      <a:noFill/>
                    </a:lnL>
                    <a:lnR>
                      <a:noFill/>
                    </a:lnR>
                    <a:lnT>
                      <a:noFill/>
                    </a:lnT>
                    <a:lnB>
                      <a:noFill/>
                    </a:lnB>
                  </a:tcPr>
                </a:tc>
              </a:tr>
            </a:tbl>
          </a:graphicData>
        </a:graphic>
      </p:graphicFrame>
    </p:spTree>
    <p:extLst>
      <p:ext uri="{BB962C8B-B14F-4D97-AF65-F5344CB8AC3E}">
        <p14:creationId xmlns:p14="http://schemas.microsoft.com/office/powerpoint/2010/main" val="2145830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Heat Transfer Coefficient </a:t>
            </a:r>
            <a:r>
              <a:rPr lang="en-US" sz="3200" b="1" dirty="0">
                <a:latin typeface="Times New Roman" panose="02020603050405020304" pitchFamily="18" charset="0"/>
                <a:cs typeface="Times New Roman" panose="02020603050405020304" pitchFamily="18" charset="0"/>
              </a:rPr>
              <a:t>for different Richardson numbers and different volume concentration values:</a:t>
            </a:r>
            <a:endParaRPr lang="en-IN" sz="3200" b="1" dirty="0"/>
          </a:p>
        </p:txBody>
      </p:sp>
      <p:sp>
        <p:nvSpPr>
          <p:cNvPr id="3" name="Text Placeholder 2"/>
          <p:cNvSpPr>
            <a:spLocks noGrp="1"/>
          </p:cNvSpPr>
          <p:nvPr>
            <p:ph type="body" idx="1"/>
          </p:nvPr>
        </p:nvSpPr>
        <p:spPr>
          <a:xfrm>
            <a:off x="838200" y="1825625"/>
            <a:ext cx="6741160" cy="4351338"/>
          </a:xfrm>
        </p:spPr>
        <p:txBody>
          <a:bodyPr>
            <a:normAutofit fontScale="85000" lnSpcReduction="10000"/>
          </a:bodyPr>
          <a:lstStyle/>
          <a:p>
            <a:pPr marL="342900">
              <a:buFont typeface="Arial" panose="020B0604020202020204" pitchFamily="34" charset="0"/>
              <a:buChar char="•"/>
            </a:pPr>
            <a:r>
              <a:rPr lang="en-US" sz="2000" dirty="0">
                <a:latin typeface="Times New Roman" pitchFamily="18" charset="0"/>
                <a:cs typeface="Times New Roman" pitchFamily="18" charset="0"/>
              </a:rPr>
              <a:t>HTC increases with increase in volume concentration of </a:t>
            </a:r>
            <a:r>
              <a:rPr lang="en-US" sz="2000" dirty="0" err="1">
                <a:latin typeface="Times New Roman" pitchFamily="18" charset="0"/>
                <a:cs typeface="Times New Roman" pitchFamily="18" charset="0"/>
              </a:rPr>
              <a:t>nano</a:t>
            </a:r>
            <a:r>
              <a:rPr lang="en-US" sz="2000" dirty="0">
                <a:latin typeface="Times New Roman" pitchFamily="18" charset="0"/>
                <a:cs typeface="Times New Roman" pitchFamily="18" charset="0"/>
              </a:rPr>
              <a:t> particles. </a:t>
            </a:r>
          </a:p>
          <a:p>
            <a:pPr marL="342900">
              <a:buFont typeface="Arial" panose="020B0604020202020204" pitchFamily="34" charset="0"/>
              <a:buChar char="•"/>
            </a:pPr>
            <a:r>
              <a:rPr lang="en-US" sz="2000" dirty="0">
                <a:latin typeface="Times New Roman" pitchFamily="18" charset="0"/>
                <a:cs typeface="Times New Roman" pitchFamily="18" charset="0"/>
              </a:rPr>
              <a:t>HTC for different Richardson’s  number ranges </a:t>
            </a:r>
            <a:r>
              <a:rPr lang="en-US" sz="2000" dirty="0" smtClean="0">
                <a:latin typeface="Times New Roman" pitchFamily="18" charset="0"/>
                <a:cs typeface="Times New Roman" pitchFamily="18" charset="0"/>
              </a:rPr>
              <a:t>from  38.2672  </a:t>
            </a:r>
            <a:r>
              <a:rPr lang="en-US" sz="2000" dirty="0">
                <a:latin typeface="Times New Roman" pitchFamily="18" charset="0"/>
                <a:cs typeface="Times New Roman" pitchFamily="18" charset="0"/>
              </a:rPr>
              <a:t>to </a:t>
            </a:r>
            <a:r>
              <a:rPr lang="en-US" sz="2000" dirty="0" smtClean="0">
                <a:latin typeface="Times New Roman" pitchFamily="18" charset="0"/>
                <a:cs typeface="Times New Roman" pitchFamily="18" charset="0"/>
              </a:rPr>
              <a:t>138.0554</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The percentage increase of HTC at 1%,2%,4%  with  </a:t>
            </a:r>
            <a:r>
              <a:rPr lang="en-US" sz="2000" dirty="0" smtClean="0">
                <a:latin typeface="Times New Roman" pitchFamily="18" charset="0"/>
                <a:cs typeface="Times New Roman" pitchFamily="18" charset="0"/>
              </a:rPr>
              <a:t>respective </a:t>
            </a:r>
            <a:r>
              <a:rPr lang="en-US" sz="2000" dirty="0">
                <a:latin typeface="Times New Roman" pitchFamily="18" charset="0"/>
                <a:cs typeface="Times New Roman" pitchFamily="18" charset="0"/>
              </a:rPr>
              <a:t>to the HTC at 0% is calculated by</a:t>
            </a:r>
            <a:r>
              <a:rPr lang="en-US" sz="2000" dirty="0" smtClean="0">
                <a:latin typeface="Times New Roman" pitchFamily="18" charset="0"/>
                <a:cs typeface="Times New Roman" pitchFamily="18" charset="0"/>
              </a:rPr>
              <a:t>:</a:t>
            </a:r>
          </a:p>
          <a:p>
            <a:pPr marL="0" indent="0">
              <a:buNone/>
            </a:pP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Change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x%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HTC</a:t>
            </a:r>
            <a:r>
              <a:rPr lang="en-US" sz="2000" b="1" dirty="0">
                <a:latin typeface="Times New Roman" pitchFamily="18" charset="0"/>
                <a:cs typeface="Times New Roman" pitchFamily="18" charset="0"/>
              </a:rPr>
              <a:t> at 0% </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1</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 </a:t>
            </a:r>
            <a:r>
              <a:rPr lang="en-US" sz="2000" dirty="0" smtClean="0">
                <a:latin typeface="Times New Roman" pitchFamily="18" charset="0"/>
                <a:cs typeface="Times New Roman" pitchFamily="18" charset="0"/>
              </a:rPr>
              <a:t>12.743 </a:t>
            </a:r>
            <a:r>
              <a:rPr lang="en-US" sz="2000" dirty="0">
                <a:latin typeface="Times New Roman" pitchFamily="18" charset="0"/>
                <a:cs typeface="Times New Roman" pitchFamily="18" charset="0"/>
              </a:rPr>
              <a:t>% for 2% </a:t>
            </a:r>
            <a:r>
              <a:rPr lang="en-US" sz="2000" dirty="0" smtClean="0">
                <a:latin typeface="Times New Roman" pitchFamily="18" charset="0"/>
                <a:cs typeface="Times New Roman" pitchFamily="18" charset="0"/>
              </a:rPr>
              <a:t>=27.416% </a:t>
            </a:r>
            <a:r>
              <a:rPr lang="en-US" sz="2000" dirty="0">
                <a:latin typeface="Times New Roman" pitchFamily="18" charset="0"/>
                <a:cs typeface="Times New Roman" pitchFamily="18" charset="0"/>
              </a:rPr>
              <a:t>for 4% </a:t>
            </a:r>
            <a:r>
              <a:rPr lang="en-US" sz="2000" dirty="0" smtClean="0">
                <a:latin typeface="Times New Roman" pitchFamily="18" charset="0"/>
                <a:cs typeface="Times New Roman" pitchFamily="18" charset="0"/>
              </a:rPr>
              <a:t>=70.348%</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2</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a:t>
            </a:r>
            <a:r>
              <a:rPr lang="en-US" sz="2000" dirty="0" smtClean="0">
                <a:latin typeface="Times New Roman" pitchFamily="18" charset="0"/>
                <a:cs typeface="Times New Roman" pitchFamily="18" charset="0"/>
              </a:rPr>
              <a:t>11.610% </a:t>
            </a:r>
            <a:r>
              <a:rPr lang="en-US" sz="2000" dirty="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24.572% </a:t>
            </a:r>
            <a:r>
              <a:rPr lang="en-US" sz="2000" dirty="0">
                <a:latin typeface="Times New Roman" pitchFamily="18" charset="0"/>
                <a:cs typeface="Times New Roman" pitchFamily="18" charset="0"/>
              </a:rPr>
              <a:t>for 4</a:t>
            </a:r>
            <a:r>
              <a:rPr lang="en-US" sz="2000" dirty="0" smtClean="0">
                <a:latin typeface="Times New Roman" pitchFamily="18" charset="0"/>
                <a:cs typeface="Times New Roman" pitchFamily="18" charset="0"/>
              </a:rPr>
              <a:t>%= 61.316%</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a:t>
            </a:r>
            <a:r>
              <a:rPr lang="en-US" sz="2000" dirty="0" smtClean="0">
                <a:latin typeface="Times New Roman" pitchFamily="18" charset="0"/>
                <a:cs typeface="Times New Roman" pitchFamily="18" charset="0"/>
              </a:rPr>
              <a:t>4:</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 </a:t>
            </a:r>
            <a:r>
              <a:rPr lang="en-US" sz="2000" dirty="0" smtClean="0">
                <a:latin typeface="Times New Roman" pitchFamily="18" charset="0"/>
                <a:cs typeface="Times New Roman" pitchFamily="18" charset="0"/>
              </a:rPr>
              <a:t>9.141%  </a:t>
            </a:r>
            <a:r>
              <a:rPr lang="en-US" sz="2000" dirty="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19.763%  </a:t>
            </a:r>
            <a:r>
              <a:rPr lang="en-US" sz="2000" dirty="0">
                <a:latin typeface="Times New Roman" pitchFamily="18" charset="0"/>
                <a:cs typeface="Times New Roman" pitchFamily="18" charset="0"/>
              </a:rPr>
              <a:t>for 4</a:t>
            </a:r>
            <a:r>
              <a:rPr lang="en-US" sz="2000" dirty="0" smtClean="0">
                <a:latin typeface="Times New Roman" pitchFamily="18" charset="0"/>
                <a:cs typeface="Times New Roman" pitchFamily="18" charset="0"/>
              </a:rPr>
              <a:t>%= 48.533%</a:t>
            </a:r>
            <a:endParaRPr lang="en-US" sz="2000" dirty="0">
              <a:latin typeface="Times New Roman" pitchFamily="18" charset="0"/>
              <a:cs typeface="Times New Roman" pitchFamily="18" charset="0"/>
            </a:endParaRPr>
          </a:p>
          <a:p>
            <a:pPr marL="342900" lvl="1">
              <a:buFont typeface="Arial" panose="020B0604020202020204" pitchFamily="34" charset="0"/>
              <a:buChar char="•"/>
            </a:pPr>
            <a:r>
              <a:rPr lang="en-US" sz="2000" dirty="0">
                <a:latin typeface="Times New Roman" pitchFamily="18" charset="0"/>
                <a:cs typeface="Times New Roman" pitchFamily="18" charset="0"/>
              </a:rPr>
              <a:t>As Richardson number is increasing HTC increases and after a certain Richardson number it is becoming constant.</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67</a:t>
            </a:fld>
            <a:endParaRPr lang="en-IN" dirty="0"/>
          </a:p>
        </p:txBody>
      </p:sp>
      <p:pic>
        <p:nvPicPr>
          <p:cNvPr id="1026" name="Picture 2" descr="C:\Users\Dr. P D S REDDY\Desktop\bATCH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40" y="1879599"/>
            <a:ext cx="4301125" cy="32918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884206" y="4916249"/>
            <a:ext cx="4307794" cy="738664"/>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Graph 32: Richardson Number </a:t>
            </a:r>
            <a:r>
              <a:rPr lang="en-US" dirty="0" err="1" smtClean="0">
                <a:latin typeface="Times New Roman" panose="02020603050405020304" pitchFamily="18" charset="0"/>
                <a:cs typeface="Times New Roman" panose="02020603050405020304" pitchFamily="18" charset="0"/>
              </a:rPr>
              <a:t>vs</a:t>
            </a:r>
            <a:r>
              <a:rPr lang="en-US" dirty="0" smtClean="0">
                <a:latin typeface="Times New Roman" panose="02020603050405020304" pitchFamily="18" charset="0"/>
                <a:cs typeface="Times New Roman" panose="02020603050405020304" pitchFamily="18" charset="0"/>
              </a:rPr>
              <a:t> Heat Transfer Coefficient  values  </a:t>
            </a:r>
            <a:r>
              <a:rPr lang="en-US" dirty="0">
                <a:latin typeface="Times New Roman" panose="02020603050405020304" pitchFamily="18" charset="0"/>
                <a:cs typeface="Times New Roman" panose="02020603050405020304" pitchFamily="18" charset="0"/>
              </a:rPr>
              <a:t>for different volume concentrations.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537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latin typeface="Times New Roman" panose="02020603050405020304" pitchFamily="18" charset="0"/>
                <a:cs typeface="Times New Roman" panose="02020603050405020304" pitchFamily="18" charset="0"/>
              </a:rPr>
              <a:t>Nusselt</a:t>
            </a:r>
            <a:r>
              <a:rPr lang="en-US" sz="3200" b="1" dirty="0" smtClean="0">
                <a:latin typeface="Times New Roman" panose="02020603050405020304" pitchFamily="18" charset="0"/>
                <a:cs typeface="Times New Roman" panose="02020603050405020304" pitchFamily="18" charset="0"/>
              </a:rPr>
              <a:t> Number </a:t>
            </a:r>
            <a:r>
              <a:rPr lang="en-US" sz="3200" b="1" dirty="0">
                <a:latin typeface="Times New Roman" panose="02020603050405020304" pitchFamily="18" charset="0"/>
                <a:cs typeface="Times New Roman" panose="02020603050405020304" pitchFamily="18" charset="0"/>
              </a:rPr>
              <a:t>for different Richardson numbers and different volume concentration values:</a:t>
            </a:r>
            <a:endParaRPr lang="en-IN" sz="3200" b="1" dirty="0"/>
          </a:p>
        </p:txBody>
      </p:sp>
      <p:sp>
        <p:nvSpPr>
          <p:cNvPr id="3" name="Text Placeholder 2"/>
          <p:cNvSpPr>
            <a:spLocks noGrp="1"/>
          </p:cNvSpPr>
          <p:nvPr>
            <p:ph type="body" idx="1"/>
          </p:nvPr>
        </p:nvSpPr>
        <p:spPr>
          <a:xfrm>
            <a:off x="838200" y="1825625"/>
            <a:ext cx="6738466" cy="4351338"/>
          </a:xfrm>
        </p:spPr>
        <p:txBody>
          <a:bodyPr>
            <a:normAutofit lnSpcReduction="10000"/>
          </a:bodyPr>
          <a:lstStyle/>
          <a:p>
            <a:pPr marL="342900">
              <a:buFont typeface="Arial" panose="020B0604020202020204" pitchFamily="34" charset="0"/>
              <a:buChar char="•"/>
            </a:pPr>
            <a:r>
              <a:rPr lang="en-US" sz="1900" dirty="0" err="1">
                <a:latin typeface="Times New Roman" pitchFamily="18" charset="0"/>
                <a:cs typeface="Times New Roman" pitchFamily="18" charset="0"/>
              </a:rPr>
              <a:t>Nusselt</a:t>
            </a:r>
            <a:r>
              <a:rPr lang="en-US" sz="1900" dirty="0">
                <a:latin typeface="Times New Roman" pitchFamily="18" charset="0"/>
                <a:cs typeface="Times New Roman" pitchFamily="18" charset="0"/>
              </a:rPr>
              <a:t> number increases with increase in concentration. </a:t>
            </a:r>
          </a:p>
          <a:p>
            <a:pPr marL="342900">
              <a:buFont typeface="Arial" panose="020B0604020202020204" pitchFamily="34" charset="0"/>
              <a:buChar char="•"/>
            </a:pPr>
            <a:r>
              <a:rPr lang="en-US" sz="1900" dirty="0">
                <a:latin typeface="Times New Roman" pitchFamily="18" charset="0"/>
                <a:cs typeface="Times New Roman" pitchFamily="18" charset="0"/>
              </a:rPr>
              <a:t>Nu value for different Richardson’s number ranges from </a:t>
            </a:r>
            <a:r>
              <a:rPr lang="en-US" sz="1900" dirty="0" smtClean="0">
                <a:latin typeface="Times New Roman" pitchFamily="18" charset="0"/>
                <a:cs typeface="Times New Roman" pitchFamily="18" charset="0"/>
              </a:rPr>
              <a:t>0.640146064 to 2.09810638 </a:t>
            </a:r>
            <a:endParaRPr lang="en-US" sz="1900" dirty="0">
              <a:latin typeface="Times New Roman" pitchFamily="18" charset="0"/>
              <a:cs typeface="Times New Roman" pitchFamily="18" charset="0"/>
            </a:endParaRPr>
          </a:p>
          <a:p>
            <a:pPr marL="342900">
              <a:buFont typeface="Arial" panose="020B0604020202020204" pitchFamily="34" charset="0"/>
              <a:buChar char="•"/>
            </a:pPr>
            <a:r>
              <a:rPr lang="en-US" sz="1900" dirty="0">
                <a:latin typeface="Times New Roman" pitchFamily="18" charset="0"/>
                <a:cs typeface="Times New Roman" pitchFamily="18" charset="0"/>
              </a:rPr>
              <a:t>The percentage increase of </a:t>
            </a:r>
            <a:r>
              <a:rPr lang="en-US" sz="1900" dirty="0" err="1">
                <a:latin typeface="Times New Roman" pitchFamily="18" charset="0"/>
                <a:cs typeface="Times New Roman" pitchFamily="18" charset="0"/>
              </a:rPr>
              <a:t>Nusselt</a:t>
            </a:r>
            <a:r>
              <a:rPr lang="en-US" sz="1900" dirty="0">
                <a:latin typeface="Times New Roman" pitchFamily="18" charset="0"/>
                <a:cs typeface="Times New Roman" pitchFamily="18" charset="0"/>
              </a:rPr>
              <a:t> number at 1%,2%,4% with  respective to the </a:t>
            </a:r>
            <a:r>
              <a:rPr lang="en-US" sz="1900" dirty="0" err="1">
                <a:latin typeface="Times New Roman" pitchFamily="18" charset="0"/>
                <a:cs typeface="Times New Roman" pitchFamily="18" charset="0"/>
              </a:rPr>
              <a:t>Nusselt</a:t>
            </a:r>
            <a:r>
              <a:rPr lang="en-US" sz="1900" dirty="0">
                <a:latin typeface="Times New Roman" pitchFamily="18" charset="0"/>
                <a:cs typeface="Times New Roman" pitchFamily="18" charset="0"/>
              </a:rPr>
              <a:t> number at 0% is calculated </a:t>
            </a:r>
            <a:r>
              <a:rPr lang="en-US" sz="1900" dirty="0" smtClean="0">
                <a:latin typeface="Times New Roman" pitchFamily="18" charset="0"/>
                <a:cs typeface="Times New Roman" pitchFamily="18" charset="0"/>
              </a:rPr>
              <a:t>by</a:t>
            </a:r>
          </a:p>
          <a:p>
            <a:pPr marL="0" indent="0">
              <a:buNone/>
            </a:pPr>
            <a:r>
              <a:rPr lang="en-US" sz="1900" b="1" dirty="0" smtClean="0">
                <a:latin typeface="Times New Roman" pitchFamily="18" charset="0"/>
                <a:cs typeface="Times New Roman" pitchFamily="18" charset="0"/>
              </a:rPr>
              <a:t>% </a:t>
            </a:r>
            <a:r>
              <a:rPr lang="en-US" sz="1900" b="1" dirty="0">
                <a:latin typeface="Times New Roman" pitchFamily="18" charset="0"/>
                <a:cs typeface="Times New Roman" pitchFamily="18" charset="0"/>
              </a:rPr>
              <a:t>Change = (Nu at x%  - Nu at 0% ) / Nu at 0% </a:t>
            </a:r>
          </a:p>
          <a:p>
            <a:pPr marL="342900">
              <a:buFont typeface="Arial" panose="020B0604020202020204" pitchFamily="34" charset="0"/>
              <a:buChar char="•"/>
            </a:pPr>
            <a:r>
              <a:rPr lang="en-US" sz="1900" dirty="0">
                <a:latin typeface="Times New Roman" pitchFamily="18" charset="0"/>
                <a:cs typeface="Times New Roman" pitchFamily="18" charset="0"/>
              </a:rPr>
              <a:t>For Richardson number = </a:t>
            </a:r>
            <a:r>
              <a:rPr lang="en-US" sz="1900" dirty="0" smtClean="0">
                <a:latin typeface="Times New Roman" pitchFamily="18" charset="0"/>
                <a:cs typeface="Times New Roman" pitchFamily="18" charset="0"/>
              </a:rPr>
              <a:t>1:</a:t>
            </a:r>
          </a:p>
          <a:p>
            <a:pPr marL="0" indent="0">
              <a:buNone/>
            </a:pPr>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Change at 1% = </a:t>
            </a:r>
            <a:r>
              <a:rPr lang="en-US" sz="1900" dirty="0" smtClean="0">
                <a:latin typeface="Times New Roman" pitchFamily="18" charset="0"/>
                <a:cs typeface="Times New Roman" pitchFamily="18" charset="0"/>
              </a:rPr>
              <a:t>8.212 </a:t>
            </a:r>
            <a:r>
              <a:rPr lang="en-US" sz="1900" dirty="0">
                <a:latin typeface="Times New Roman" pitchFamily="18" charset="0"/>
                <a:cs typeface="Times New Roman" pitchFamily="18" charset="0"/>
              </a:rPr>
              <a:t>%   ,  2% = </a:t>
            </a:r>
            <a:r>
              <a:rPr lang="en-US" sz="1900" dirty="0" smtClean="0">
                <a:latin typeface="Times New Roman" pitchFamily="18" charset="0"/>
                <a:cs typeface="Times New Roman" pitchFamily="18" charset="0"/>
              </a:rPr>
              <a:t>19.603%  </a:t>
            </a:r>
            <a:r>
              <a:rPr lang="en-US" sz="1900" dirty="0">
                <a:latin typeface="Times New Roman" pitchFamily="18" charset="0"/>
                <a:cs typeface="Times New Roman" pitchFamily="18" charset="0"/>
              </a:rPr>
              <a:t>,  4% = </a:t>
            </a:r>
            <a:r>
              <a:rPr lang="en-US" sz="1900" dirty="0" smtClean="0">
                <a:latin typeface="Times New Roman" pitchFamily="18" charset="0"/>
                <a:cs typeface="Times New Roman" pitchFamily="18" charset="0"/>
              </a:rPr>
              <a:t>54.556%</a:t>
            </a:r>
            <a:endParaRPr lang="en-US" sz="1900" dirty="0">
              <a:latin typeface="Times New Roman" pitchFamily="18" charset="0"/>
              <a:cs typeface="Times New Roman" pitchFamily="18" charset="0"/>
            </a:endParaRPr>
          </a:p>
          <a:p>
            <a:pPr marL="342900">
              <a:buFont typeface="Arial" panose="020B0604020202020204" pitchFamily="34" charset="0"/>
              <a:buChar char="•"/>
            </a:pPr>
            <a:r>
              <a:rPr lang="en-US" sz="1900" dirty="0">
                <a:latin typeface="Times New Roman" pitchFamily="18" charset="0"/>
                <a:cs typeface="Times New Roman" pitchFamily="18" charset="0"/>
              </a:rPr>
              <a:t>For Richardson number = </a:t>
            </a:r>
            <a:r>
              <a:rPr lang="en-US" sz="1900" dirty="0" smtClean="0">
                <a:latin typeface="Times New Roman" pitchFamily="18" charset="0"/>
                <a:cs typeface="Times New Roman" pitchFamily="18" charset="0"/>
              </a:rPr>
              <a:t>2</a:t>
            </a:r>
          </a:p>
          <a:p>
            <a:pPr marL="0" indent="0">
              <a:buNone/>
            </a:pPr>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Change at 1% = </a:t>
            </a:r>
            <a:r>
              <a:rPr lang="en-US" sz="1900" dirty="0" smtClean="0">
                <a:latin typeface="Times New Roman" pitchFamily="18" charset="0"/>
                <a:cs typeface="Times New Roman" pitchFamily="18" charset="0"/>
              </a:rPr>
              <a:t>7.124%  </a:t>
            </a:r>
            <a:r>
              <a:rPr lang="en-US" sz="1900" dirty="0">
                <a:latin typeface="Times New Roman" pitchFamily="18" charset="0"/>
                <a:cs typeface="Times New Roman" pitchFamily="18" charset="0"/>
              </a:rPr>
              <a:t>, 2% </a:t>
            </a:r>
            <a:r>
              <a:rPr lang="en-US" sz="1900" dirty="0" smtClean="0">
                <a:latin typeface="Times New Roman" pitchFamily="18" charset="0"/>
                <a:cs typeface="Times New Roman" pitchFamily="18" charset="0"/>
              </a:rPr>
              <a:t>=16.934%  </a:t>
            </a:r>
            <a:r>
              <a:rPr lang="en-US" sz="1900" dirty="0">
                <a:latin typeface="Times New Roman" pitchFamily="18" charset="0"/>
                <a:cs typeface="Times New Roman" pitchFamily="18" charset="0"/>
              </a:rPr>
              <a:t>, 4% = </a:t>
            </a:r>
            <a:r>
              <a:rPr lang="en-US" sz="1900" dirty="0" smtClean="0">
                <a:latin typeface="Times New Roman" pitchFamily="18" charset="0"/>
                <a:cs typeface="Times New Roman" pitchFamily="18" charset="0"/>
              </a:rPr>
              <a:t>46.361%</a:t>
            </a:r>
            <a:endParaRPr lang="en-US" sz="1900" dirty="0">
              <a:latin typeface="Times New Roman" pitchFamily="18" charset="0"/>
              <a:cs typeface="Times New Roman" pitchFamily="18" charset="0"/>
            </a:endParaRPr>
          </a:p>
          <a:p>
            <a:pPr marL="342900">
              <a:buFont typeface="Arial" panose="020B0604020202020204" pitchFamily="34" charset="0"/>
              <a:buChar char="•"/>
            </a:pPr>
            <a:r>
              <a:rPr lang="en-US" sz="1900" dirty="0">
                <a:latin typeface="Times New Roman" pitchFamily="18" charset="0"/>
                <a:cs typeface="Times New Roman" pitchFamily="18" charset="0"/>
              </a:rPr>
              <a:t>For Richardson number = </a:t>
            </a:r>
            <a:r>
              <a:rPr lang="en-US" sz="1900" dirty="0" smtClean="0">
                <a:latin typeface="Times New Roman" pitchFamily="18" charset="0"/>
                <a:cs typeface="Times New Roman" pitchFamily="18" charset="0"/>
              </a:rPr>
              <a:t>4:</a:t>
            </a:r>
          </a:p>
          <a:p>
            <a:pPr marL="0" indent="0">
              <a:buNone/>
            </a:pPr>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Change at 1% </a:t>
            </a:r>
            <a:r>
              <a:rPr lang="en-US" sz="1900" dirty="0" smtClean="0">
                <a:latin typeface="Times New Roman" pitchFamily="18" charset="0"/>
                <a:cs typeface="Times New Roman" pitchFamily="18" charset="0"/>
              </a:rPr>
              <a:t>=4.754%  </a:t>
            </a:r>
            <a:r>
              <a:rPr lang="en-US" sz="1900" dirty="0">
                <a:latin typeface="Times New Roman" pitchFamily="18" charset="0"/>
                <a:cs typeface="Times New Roman" pitchFamily="18" charset="0"/>
              </a:rPr>
              <a:t>, 2% </a:t>
            </a:r>
            <a:r>
              <a:rPr lang="en-US" sz="1900" dirty="0" smtClean="0">
                <a:latin typeface="Times New Roman" pitchFamily="18" charset="0"/>
                <a:cs typeface="Times New Roman" pitchFamily="18" charset="0"/>
              </a:rPr>
              <a:t>=12.419%  </a:t>
            </a:r>
            <a:r>
              <a:rPr lang="en-US" sz="1900" dirty="0">
                <a:latin typeface="Times New Roman" pitchFamily="18" charset="0"/>
                <a:cs typeface="Times New Roman" pitchFamily="18" charset="0"/>
              </a:rPr>
              <a:t>, 4% = </a:t>
            </a:r>
            <a:r>
              <a:rPr lang="en-US" sz="1900" dirty="0" smtClean="0">
                <a:latin typeface="Times New Roman" pitchFamily="18" charset="0"/>
                <a:cs typeface="Times New Roman" pitchFamily="18" charset="0"/>
              </a:rPr>
              <a:t>34.764%</a:t>
            </a:r>
            <a:endParaRPr lang="en-US" sz="1900" dirty="0">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68</a:t>
            </a:fld>
            <a:endParaRPr lang="en-IN"/>
          </a:p>
        </p:txBody>
      </p:sp>
      <p:pic>
        <p:nvPicPr>
          <p:cNvPr id="2050" name="Picture 2" descr="C:\Users\Dr. P D S REDDY\Desktop\bATCH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436" y="1788159"/>
            <a:ext cx="4022349" cy="3078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76666" y="4724399"/>
            <a:ext cx="3881119"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 </a:t>
            </a:r>
            <a:r>
              <a:rPr lang="en-US" dirty="0" smtClean="0">
                <a:latin typeface="Times New Roman" panose="02020603050405020304" pitchFamily="18" charset="0"/>
                <a:cs typeface="Times New Roman" panose="02020603050405020304" pitchFamily="18" charset="0"/>
              </a:rPr>
              <a:t>33: </a:t>
            </a:r>
            <a:r>
              <a:rPr lang="en-US" dirty="0">
                <a:latin typeface="Times New Roman" panose="02020603050405020304" pitchFamily="18" charset="0"/>
                <a:cs typeface="Times New Roman" panose="02020603050405020304" pitchFamily="18" charset="0"/>
              </a:rPr>
              <a:t>Richardson Number </a:t>
            </a:r>
            <a:r>
              <a:rPr lang="en-US" dirty="0" err="1">
                <a:latin typeface="Times New Roman" panose="02020603050405020304" pitchFamily="18" charset="0"/>
                <a:cs typeface="Times New Roman" panose="02020603050405020304" pitchFamily="18" charset="0"/>
              </a:rPr>
              <a:t>vs</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Nusselt</a:t>
            </a:r>
            <a:r>
              <a:rPr lang="en-US" dirty="0" smtClean="0">
                <a:latin typeface="Times New Roman" panose="02020603050405020304" pitchFamily="18" charset="0"/>
                <a:cs typeface="Times New Roman" panose="02020603050405020304" pitchFamily="18" charset="0"/>
              </a:rPr>
              <a:t> Number </a:t>
            </a:r>
            <a:r>
              <a:rPr lang="en-US" dirty="0">
                <a:latin typeface="Times New Roman" panose="02020603050405020304" pitchFamily="18" charset="0"/>
                <a:cs typeface="Times New Roman" panose="02020603050405020304" pitchFamily="18" charset="0"/>
              </a:rPr>
              <a:t>values  for different volume concentrations.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404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b="1" dirty="0"/>
          </a:p>
        </p:txBody>
      </p:sp>
      <p:sp>
        <p:nvSpPr>
          <p:cNvPr id="3" name="Text Placeholder 2"/>
          <p:cNvSpPr>
            <a:spLocks noGrp="1"/>
          </p:cNvSpPr>
          <p:nvPr>
            <p:ph type="body" idx="1"/>
          </p:nvPr>
        </p:nvSpPr>
        <p:spPr>
          <a:xfrm>
            <a:off x="838200" y="1825625"/>
            <a:ext cx="6619950" cy="4351338"/>
          </a:xfrm>
        </p:spPr>
        <p:txBody>
          <a:bodyPr>
            <a:normAutofit fontScale="85000" lnSpcReduction="20000"/>
          </a:bodyPr>
          <a:lstStyle/>
          <a:p>
            <a:pPr marL="342900">
              <a:buFont typeface="Arial" panose="020B0604020202020204" pitchFamily="34" charset="0"/>
              <a:buChar char="•"/>
            </a:pPr>
            <a:r>
              <a:rPr lang="en-US" sz="2000" dirty="0">
                <a:latin typeface="Times New Roman" pitchFamily="18" charset="0"/>
                <a:cs typeface="Times New Roman" pitchFamily="18" charset="0"/>
              </a:rPr>
              <a:t>As </a:t>
            </a:r>
            <a:r>
              <a:rPr lang="en-US" sz="2000" dirty="0" err="1">
                <a:latin typeface="Times New Roman" pitchFamily="18" charset="0"/>
                <a:cs typeface="Times New Roman" pitchFamily="18" charset="0"/>
              </a:rPr>
              <a:t>Nusselt</a:t>
            </a:r>
            <a:r>
              <a:rPr lang="en-US" sz="2000" dirty="0">
                <a:latin typeface="Times New Roman" pitchFamily="18" charset="0"/>
                <a:cs typeface="Times New Roman" pitchFamily="18" charset="0"/>
              </a:rPr>
              <a:t> number is increasing average shear stress on walls also increasing.</a:t>
            </a:r>
          </a:p>
          <a:p>
            <a:pPr marL="342900">
              <a:buFont typeface="Arial" panose="020B0604020202020204" pitchFamily="34" charset="0"/>
              <a:buChar char="•"/>
            </a:pPr>
            <a:r>
              <a:rPr lang="en-US" sz="2000" dirty="0">
                <a:latin typeface="Times New Roman" pitchFamily="18" charset="0"/>
                <a:cs typeface="Times New Roman" pitchFamily="18" charset="0"/>
              </a:rPr>
              <a:t>Average shear stress for different </a:t>
            </a:r>
            <a:r>
              <a:rPr lang="en-US" sz="2000" dirty="0" err="1">
                <a:latin typeface="Times New Roman" pitchFamily="18" charset="0"/>
                <a:cs typeface="Times New Roman" pitchFamily="18" charset="0"/>
              </a:rPr>
              <a:t>richardson’s</a:t>
            </a:r>
            <a:r>
              <a:rPr lang="en-US" sz="2000" dirty="0">
                <a:latin typeface="Times New Roman" pitchFamily="18" charset="0"/>
                <a:cs typeface="Times New Roman" pitchFamily="18" charset="0"/>
              </a:rPr>
              <a:t> number ranges from </a:t>
            </a:r>
            <a:r>
              <a:rPr lang="en-US" sz="2000" dirty="0" smtClean="0">
                <a:latin typeface="Times New Roman" pitchFamily="18" charset="0"/>
                <a:cs typeface="Times New Roman" pitchFamily="18" charset="0"/>
              </a:rPr>
              <a:t>0.005350876 </a:t>
            </a:r>
            <a:r>
              <a:rPr lang="en-US" sz="2000" dirty="0">
                <a:latin typeface="Times New Roman" pitchFamily="18" charset="0"/>
                <a:cs typeface="Times New Roman" pitchFamily="18" charset="0"/>
              </a:rPr>
              <a:t>to </a:t>
            </a:r>
            <a:r>
              <a:rPr lang="en-US" sz="2000" dirty="0" smtClean="0">
                <a:latin typeface="Times New Roman" pitchFamily="18" charset="0"/>
                <a:cs typeface="Times New Roman" pitchFamily="18" charset="0"/>
              </a:rPr>
              <a:t>0.01462316</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The percentage change in </a:t>
            </a:r>
            <a:r>
              <a:rPr lang="en-US" sz="2000" dirty="0" err="1">
                <a:latin typeface="Times New Roman" pitchFamily="18" charset="0"/>
                <a:cs typeface="Times New Roman" pitchFamily="18" charset="0"/>
              </a:rPr>
              <a:t>avg</a:t>
            </a:r>
            <a:r>
              <a:rPr lang="en-US" sz="2000" dirty="0">
                <a:latin typeface="Times New Roman" pitchFamily="18" charset="0"/>
                <a:cs typeface="Times New Roman" pitchFamily="18" charset="0"/>
              </a:rPr>
              <a:t> shear stress compared with 0% concentration as reference are as </a:t>
            </a:r>
            <a:r>
              <a:rPr lang="en-US" sz="2000" dirty="0" smtClean="0">
                <a:latin typeface="Times New Roman" pitchFamily="18" charset="0"/>
                <a:cs typeface="Times New Roman" pitchFamily="18" charset="0"/>
              </a:rPr>
              <a:t>follows</a:t>
            </a:r>
          </a:p>
          <a:p>
            <a:pPr marL="0" indent="0">
              <a:buNone/>
            </a:pP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Change = (value at x%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 ) / </a:t>
            </a:r>
            <a:r>
              <a:rPr lang="en-US" sz="2000" dirty="0">
                <a:latin typeface="Times New Roman" pitchFamily="18" charset="0"/>
                <a:cs typeface="Times New Roman" pitchFamily="18" charset="0"/>
              </a:rPr>
              <a:t>value</a:t>
            </a:r>
            <a:r>
              <a:rPr lang="en-US" sz="2000" b="1" dirty="0">
                <a:latin typeface="Times New Roman" pitchFamily="18" charset="0"/>
                <a:cs typeface="Times New Roman" pitchFamily="18" charset="0"/>
              </a:rPr>
              <a:t> at 0%</a:t>
            </a:r>
          </a:p>
          <a:p>
            <a:pPr>
              <a:buFont typeface="Arial" pitchFamily="34" charset="0"/>
              <a:buChar char="•"/>
            </a:pP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a:t>
            </a:r>
            <a:r>
              <a:rPr lang="en-US" sz="2000" dirty="0" smtClean="0">
                <a:latin typeface="Times New Roman" pitchFamily="18" charset="0"/>
                <a:cs typeface="Times New Roman" pitchFamily="18" charset="0"/>
              </a:rPr>
              <a:t>1:</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 </a:t>
            </a:r>
            <a:r>
              <a:rPr lang="en-US" sz="2000" dirty="0" smtClean="0">
                <a:latin typeface="Times New Roman" pitchFamily="18" charset="0"/>
                <a:cs typeface="Times New Roman" pitchFamily="18" charset="0"/>
              </a:rPr>
              <a:t>13.608% </a:t>
            </a:r>
            <a:r>
              <a:rPr lang="en-US" sz="2000" dirty="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31.853% </a:t>
            </a:r>
            <a:r>
              <a:rPr lang="en-US" sz="2000" dirty="0">
                <a:latin typeface="Times New Roman" pitchFamily="18" charset="0"/>
                <a:cs typeface="Times New Roman" pitchFamily="18" charset="0"/>
              </a:rPr>
              <a:t>for 4% = </a:t>
            </a:r>
            <a:r>
              <a:rPr lang="en-US" sz="2000" dirty="0" smtClean="0">
                <a:latin typeface="Times New Roman" pitchFamily="18" charset="0"/>
                <a:cs typeface="Times New Roman" pitchFamily="18" charset="0"/>
              </a:rPr>
              <a:t>93.2364%</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2</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a:t>
            </a:r>
            <a:r>
              <a:rPr lang="en-US" sz="2000" dirty="0" smtClean="0">
                <a:latin typeface="Times New Roman" pitchFamily="18" charset="0"/>
                <a:cs typeface="Times New Roman" pitchFamily="18" charset="0"/>
              </a:rPr>
              <a:t>13.152% </a:t>
            </a:r>
            <a:r>
              <a:rPr lang="en-US" sz="2000" dirty="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30.748% </a:t>
            </a:r>
            <a:r>
              <a:rPr lang="en-US" sz="2000" dirty="0">
                <a:latin typeface="Times New Roman" pitchFamily="18" charset="0"/>
                <a:cs typeface="Times New Roman" pitchFamily="18" charset="0"/>
              </a:rPr>
              <a:t>for 4%: </a:t>
            </a:r>
            <a:r>
              <a:rPr lang="en-US" sz="2000" dirty="0" smtClean="0">
                <a:latin typeface="Times New Roman" pitchFamily="18" charset="0"/>
                <a:cs typeface="Times New Roman" pitchFamily="18" charset="0"/>
              </a:rPr>
              <a:t>89.136%</a:t>
            </a:r>
            <a:endParaRPr lang="en-US" sz="2000" dirty="0">
              <a:latin typeface="Times New Roman" pitchFamily="18" charset="0"/>
              <a:cs typeface="Times New Roman" pitchFamily="18" charset="0"/>
            </a:endParaRPr>
          </a:p>
          <a:p>
            <a:pPr marL="342900">
              <a:buFont typeface="Arial" panose="020B0604020202020204" pitchFamily="34" charset="0"/>
              <a:buChar char="•"/>
            </a:pPr>
            <a:r>
              <a:rPr lang="en-US" sz="2000" dirty="0">
                <a:latin typeface="Times New Roman" pitchFamily="18" charset="0"/>
                <a:cs typeface="Times New Roman" pitchFamily="18" charset="0"/>
              </a:rPr>
              <a:t>For Richard number </a:t>
            </a:r>
            <a:r>
              <a:rPr lang="en-US" sz="2000" dirty="0" smtClean="0">
                <a:latin typeface="Times New Roman" pitchFamily="18" charset="0"/>
                <a:cs typeface="Times New Roman" pitchFamily="18" charset="0"/>
              </a:rPr>
              <a:t>4:</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change for 1% = </a:t>
            </a:r>
            <a:r>
              <a:rPr lang="en-US" sz="2000" dirty="0" smtClean="0">
                <a:latin typeface="Times New Roman" pitchFamily="18" charset="0"/>
                <a:cs typeface="Times New Roman" pitchFamily="18" charset="0"/>
              </a:rPr>
              <a:t>13.322%  </a:t>
            </a:r>
            <a:r>
              <a:rPr lang="en-US" sz="2000" dirty="0">
                <a:latin typeface="Times New Roman" pitchFamily="18" charset="0"/>
                <a:cs typeface="Times New Roman" pitchFamily="18" charset="0"/>
              </a:rPr>
              <a:t>for 2% = </a:t>
            </a:r>
            <a:r>
              <a:rPr lang="en-US" sz="2000" dirty="0" smtClean="0">
                <a:latin typeface="Times New Roman" pitchFamily="18" charset="0"/>
                <a:cs typeface="Times New Roman" pitchFamily="18" charset="0"/>
              </a:rPr>
              <a:t>30.301%  </a:t>
            </a:r>
            <a:r>
              <a:rPr lang="en-US" sz="2000" dirty="0">
                <a:latin typeface="Times New Roman" pitchFamily="18" charset="0"/>
                <a:cs typeface="Times New Roman" pitchFamily="18" charset="0"/>
              </a:rPr>
              <a:t>for 4%: </a:t>
            </a:r>
            <a:r>
              <a:rPr lang="en-US" sz="2000" dirty="0" smtClean="0">
                <a:latin typeface="Times New Roman" pitchFamily="18" charset="0"/>
                <a:cs typeface="Times New Roman" pitchFamily="18" charset="0"/>
              </a:rPr>
              <a:t>84.538%</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69</a:t>
            </a:fld>
            <a:endParaRPr lang="en-IN"/>
          </a:p>
        </p:txBody>
      </p:sp>
      <p:pic>
        <p:nvPicPr>
          <p:cNvPr id="3074" name="Picture 2" descr="C:\Users\Dr. P D S REDDY\Desktop\bATCH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280" y="1844866"/>
            <a:ext cx="4555173" cy="3486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58150" y="5151119"/>
            <a:ext cx="4290303"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 </a:t>
            </a:r>
            <a:r>
              <a:rPr lang="en-US" dirty="0" smtClean="0">
                <a:latin typeface="Times New Roman" panose="02020603050405020304" pitchFamily="18" charset="0"/>
                <a:cs typeface="Times New Roman" panose="02020603050405020304" pitchFamily="18" charset="0"/>
              </a:rPr>
              <a:t>34: </a:t>
            </a:r>
            <a:r>
              <a:rPr lang="en-US" dirty="0">
                <a:latin typeface="Times New Roman" panose="02020603050405020304" pitchFamily="18" charset="0"/>
                <a:cs typeface="Times New Roman" panose="02020603050405020304" pitchFamily="18" charset="0"/>
              </a:rPr>
              <a:t>Richardson Number </a:t>
            </a:r>
            <a:r>
              <a:rPr lang="en-US" dirty="0" err="1">
                <a:latin typeface="Times New Roman" panose="02020603050405020304" pitchFamily="18" charset="0"/>
                <a:cs typeface="Times New Roman" panose="02020603050405020304" pitchFamily="18" charset="0"/>
              </a:rPr>
              <a:t>vs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Average Shear Stress </a:t>
            </a:r>
            <a:r>
              <a:rPr lang="en-US" dirty="0">
                <a:latin typeface="Times New Roman" panose="02020603050405020304" pitchFamily="18" charset="0"/>
                <a:cs typeface="Times New Roman" panose="02020603050405020304" pitchFamily="18" charset="0"/>
              </a:rPr>
              <a:t>values  for different volume concentrations.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6889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565083" y="850946"/>
          <a:ext cx="10510421" cy="6265473"/>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84413">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217376">
                <a:tc>
                  <a:txBody>
                    <a:bodyPr/>
                    <a:lstStyle/>
                    <a:p>
                      <a:pPr algn="ctr"/>
                      <a:r>
                        <a:rPr lang="en-US" sz="1400" b="0" i="0" u="none" strike="noStrike" cap="none" dirty="0" err="1">
                          <a:solidFill>
                            <a:schemeClr val="dk1"/>
                          </a:solidFill>
                          <a:latin typeface="+mn-lt"/>
                          <a:ea typeface="+mn-ea"/>
                          <a:cs typeface="+mn-cs"/>
                          <a:sym typeface="Arial"/>
                        </a:rPr>
                        <a:t>Ferrouillat</a:t>
                      </a:r>
                      <a:r>
                        <a:rPr lang="en-US" sz="1400" b="0" i="0" u="none" strike="noStrike" cap="none" dirty="0">
                          <a:solidFill>
                            <a:schemeClr val="dk1"/>
                          </a:solidFill>
                          <a:latin typeface="+mn-lt"/>
                          <a:ea typeface="+mn-ea"/>
                          <a:cs typeface="+mn-cs"/>
                          <a:sym typeface="Arial"/>
                        </a:rPr>
                        <a:t>, S., Bontemps, A., </a:t>
                      </a:r>
                      <a:r>
                        <a:rPr lang="en-US" sz="1400" b="0" i="0" u="none" strike="noStrike" cap="none" dirty="0" err="1">
                          <a:solidFill>
                            <a:schemeClr val="dk1"/>
                          </a:solidFill>
                          <a:latin typeface="+mn-lt"/>
                          <a:ea typeface="+mn-ea"/>
                          <a:cs typeface="+mn-cs"/>
                          <a:sym typeface="Arial"/>
                        </a:rPr>
                        <a:t>Ribeiro</a:t>
                      </a:r>
                      <a:r>
                        <a:rPr lang="en-US" sz="1400" b="0" i="0" u="none" strike="noStrike" cap="none" dirty="0">
                          <a:solidFill>
                            <a:schemeClr val="dk1"/>
                          </a:solidFill>
                          <a:latin typeface="+mn-lt"/>
                          <a:ea typeface="+mn-ea"/>
                          <a:cs typeface="+mn-cs"/>
                          <a:sym typeface="Arial"/>
                        </a:rPr>
                        <a:t>, J. P., </a:t>
                      </a:r>
                      <a:r>
                        <a:rPr lang="en-US" sz="1400" b="0" i="0" u="none" strike="noStrike" cap="none" dirty="0" err="1">
                          <a:solidFill>
                            <a:schemeClr val="dk1"/>
                          </a:solidFill>
                          <a:latin typeface="+mn-lt"/>
                          <a:ea typeface="+mn-ea"/>
                          <a:cs typeface="+mn-cs"/>
                          <a:sym typeface="Arial"/>
                        </a:rPr>
                        <a:t>Gruss</a:t>
                      </a:r>
                      <a:r>
                        <a:rPr lang="en-US" sz="1400" b="0" i="0" u="none" strike="noStrike" cap="none" dirty="0">
                          <a:solidFill>
                            <a:schemeClr val="dk1"/>
                          </a:solidFill>
                          <a:latin typeface="+mn-lt"/>
                          <a:ea typeface="+mn-ea"/>
                          <a:cs typeface="+mn-cs"/>
                          <a:sym typeface="Arial"/>
                        </a:rPr>
                        <a:t>, J. A., &amp; Soriano, O.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0846300"/>
                  </a:ext>
                </a:extLst>
              </a:tr>
              <a:tr h="2338644">
                <a:tc>
                  <a:txBody>
                    <a:bodyPr/>
                    <a:lstStyle/>
                    <a:p>
                      <a:pPr algn="ctr"/>
                      <a:r>
                        <a:rPr lang="en-US" sz="1400" b="0" i="0" u="none" strike="noStrike" cap="none" dirty="0">
                          <a:solidFill>
                            <a:schemeClr val="dk1"/>
                          </a:solidFill>
                          <a:latin typeface="+mn-lt"/>
                          <a:ea typeface="+mn-ea"/>
                          <a:cs typeface="+mn-cs"/>
                          <a:sym typeface="Arial"/>
                        </a:rPr>
                        <a:t>Mohammed, H. A., Om, N. I., </a:t>
                      </a:r>
                      <a:r>
                        <a:rPr lang="en-US" sz="1400" b="0" i="0" u="none" strike="noStrike" cap="none" dirty="0" err="1">
                          <a:solidFill>
                            <a:schemeClr val="dk1"/>
                          </a:solidFill>
                          <a:latin typeface="+mn-lt"/>
                          <a:ea typeface="+mn-ea"/>
                          <a:cs typeface="+mn-cs"/>
                          <a:sym typeface="Arial"/>
                        </a:rPr>
                        <a:t>Shuaib</a:t>
                      </a:r>
                      <a:r>
                        <a:rPr lang="en-US" sz="1400" b="0" i="0" u="none" strike="noStrike" cap="none" dirty="0">
                          <a:solidFill>
                            <a:schemeClr val="dk1"/>
                          </a:solidFill>
                          <a:latin typeface="+mn-lt"/>
                          <a:ea typeface="+mn-ea"/>
                          <a:cs typeface="+mn-cs"/>
                          <a:sym typeface="Arial"/>
                        </a:rPr>
                        <a:t>, N. H., Hussein, A. K., &amp; </a:t>
                      </a:r>
                      <a:r>
                        <a:rPr lang="en-US" sz="1400" b="0" i="0" u="none" strike="noStrike" cap="none" dirty="0" err="1">
                          <a:solidFill>
                            <a:schemeClr val="dk1"/>
                          </a:solidFill>
                          <a:latin typeface="+mn-lt"/>
                          <a:ea typeface="+mn-ea"/>
                          <a:cs typeface="+mn-cs"/>
                          <a:sym typeface="Arial"/>
                        </a:rPr>
                        <a:t>Saidur</a:t>
                      </a:r>
                      <a:r>
                        <a:rPr lang="en-US" sz="1400" b="0" i="0" u="none" strike="noStrike" cap="none" dirty="0">
                          <a:solidFill>
                            <a:schemeClr val="dk1"/>
                          </a:solidFill>
                          <a:latin typeface="+mn-lt"/>
                          <a:ea typeface="+mn-ea"/>
                          <a:cs typeface="+mn-cs"/>
                          <a:sym typeface="Arial"/>
                        </a:rPr>
                        <a:t>, R.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Au , SiO2/water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 It is found that </a:t>
                      </a:r>
                      <a:r>
                        <a:rPr lang="en-US" sz="1400" b="0" i="0" u="none" strike="noStrike" cap="none" dirty="0" err="1">
                          <a:solidFill>
                            <a:schemeClr val="dk1"/>
                          </a:solidFill>
                          <a:latin typeface="Times New Roman" pitchFamily="18" charset="0"/>
                          <a:ea typeface="+mn-ea"/>
                          <a:cs typeface="Times New Roman" pitchFamily="18" charset="0"/>
                          <a:sym typeface="Arial"/>
                        </a:rPr>
                        <a:t>SiO</a:t>
                      </a:r>
                      <a:r>
                        <a:rPr lang="en-US" sz="1400" b="0" i="0" u="none" strike="noStrike" cap="none" dirty="0">
                          <a:solidFill>
                            <a:schemeClr val="dk1"/>
                          </a:solidFill>
                          <a:latin typeface="Times New Roman" pitchFamily="18" charset="0"/>
                          <a:ea typeface="+mn-ea"/>
                          <a:cs typeface="Times New Roman" pitchFamily="18" charset="0"/>
                          <a:sym typeface="Arial"/>
                        </a:rPr>
                        <a:t> 2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has the highest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while Au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has the lowest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among other </a:t>
                      </a:r>
                      <a:r>
                        <a:rPr lang="en-US" sz="1400" b="0" i="0" u="none" strike="noStrike" cap="none" dirty="0" err="1">
                          <a:solidFill>
                            <a:schemeClr val="dk1"/>
                          </a:solidFill>
                          <a:latin typeface="Times New Roman" pitchFamily="18" charset="0"/>
                          <a:ea typeface="+mn-ea"/>
                          <a:cs typeface="Times New Roman" pitchFamily="18" charset="0"/>
                          <a:sym typeface="Arial"/>
                        </a:rPr>
                        <a:t>nanofluids</a:t>
                      </a:r>
                      <a:r>
                        <a:rPr lang="en-US" sz="1400" b="0" i="0" u="none" strike="noStrike" cap="none" dirty="0">
                          <a:solidFill>
                            <a:schemeClr val="dk1"/>
                          </a:solidFill>
                          <a:latin typeface="Times New Roman" pitchFamily="18" charset="0"/>
                          <a:ea typeface="+mn-ea"/>
                          <a:cs typeface="Times New Roman" pitchFamily="18" charset="0"/>
                          <a:sym typeface="Arial"/>
                        </a:rPr>
                        <a:t>. The apex angle of the triangular duct has remarkable influence on the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An increasing of the duct apex angle decreases the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 value.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989305">
                <a:tc>
                  <a:txBody>
                    <a:bodyPr/>
                    <a:lstStyle/>
                    <a:p>
                      <a:pPr algn="ctr"/>
                      <a:r>
                        <a:rPr lang="en-US" sz="1400" b="0" i="0" u="none" strike="noStrike" cap="none" dirty="0">
                          <a:solidFill>
                            <a:schemeClr val="dk1"/>
                          </a:solidFill>
                          <a:latin typeface="+mn-lt"/>
                          <a:ea typeface="+mn-ea"/>
                          <a:cs typeface="+mn-cs"/>
                          <a:sym typeface="Arial"/>
                        </a:rPr>
                        <a:t>Hanks, R. W., &amp; Cope, R. C. (1970).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Times New Roman" pitchFamily="18" charset="0"/>
                          <a:ea typeface="+mn-ea"/>
                          <a:cs typeface="Times New Roman" pitchFamily="18" charset="0"/>
                          <a:sym typeface="Arial"/>
                        </a:rPr>
                        <a:t>isosceles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for the case of steady, isothermal, fully developed flow of Newtonian fluids in straight ducts of constant isosceles triangular cross section., the simultaneous existence of macroscopically large stable regions of laminar and turbulent flow are predicted to occur during the transition phenomenon</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Pumping Power </a:t>
            </a:r>
            <a:r>
              <a:rPr lang="en-US" sz="3200" b="1" dirty="0">
                <a:latin typeface="Times New Roman" panose="02020603050405020304" pitchFamily="18" charset="0"/>
                <a:cs typeface="Times New Roman" panose="02020603050405020304" pitchFamily="18" charset="0"/>
              </a:rPr>
              <a:t>for different Richardson numbers and different volume concentration values:</a:t>
            </a:r>
            <a:endParaRPr lang="en-IN" sz="3200" b="1" dirty="0"/>
          </a:p>
        </p:txBody>
      </p:sp>
      <p:sp>
        <p:nvSpPr>
          <p:cNvPr id="3" name="Text Placeholder 2"/>
          <p:cNvSpPr>
            <a:spLocks noGrp="1"/>
          </p:cNvSpPr>
          <p:nvPr>
            <p:ph type="body" idx="1"/>
          </p:nvPr>
        </p:nvSpPr>
        <p:spPr>
          <a:xfrm>
            <a:off x="477520" y="1856105"/>
            <a:ext cx="6776720" cy="4351338"/>
          </a:xfrm>
        </p:spPr>
        <p:txBody>
          <a:bodyPr>
            <a:normAutofit fontScale="55000" lnSpcReduction="20000"/>
          </a:bodyPr>
          <a:lstStyle/>
          <a:p>
            <a:pPr marL="342900">
              <a:buFont typeface="Arial" panose="020B0604020202020204" pitchFamily="34" charset="0"/>
              <a:buChar char="•"/>
            </a:pPr>
            <a:r>
              <a:rPr lang="en-US" dirty="0">
                <a:latin typeface="Times New Roman" pitchFamily="18" charset="0"/>
                <a:cs typeface="Times New Roman" pitchFamily="18" charset="0"/>
              </a:rPr>
              <a:t>Here as Heat transfer is increasing power required to pump the fluid into duct also increasing.</a:t>
            </a:r>
          </a:p>
          <a:p>
            <a:pPr marL="342900">
              <a:buFont typeface="Arial" panose="020B0604020202020204" pitchFamily="34" charset="0"/>
              <a:buChar char="•"/>
            </a:pPr>
            <a:r>
              <a:rPr lang="en-US" dirty="0">
                <a:latin typeface="Times New Roman" pitchFamily="18" charset="0"/>
                <a:cs typeface="Times New Roman" pitchFamily="18" charset="0"/>
              </a:rPr>
              <a:t>Pumping power is increasing linearly with respective to Richardson’s number. </a:t>
            </a:r>
          </a:p>
          <a:p>
            <a:pPr marL="342900">
              <a:buFont typeface="Arial" panose="020B0604020202020204" pitchFamily="34" charset="0"/>
              <a:buChar char="•"/>
            </a:pPr>
            <a:r>
              <a:rPr lang="en-US" dirty="0">
                <a:latin typeface="Times New Roman" pitchFamily="18" charset="0"/>
                <a:cs typeface="Times New Roman" pitchFamily="18" charset="0"/>
              </a:rPr>
              <a:t>The range of pumping power is </a:t>
            </a:r>
            <a:r>
              <a:rPr lang="en-US" dirty="0" smtClean="0">
                <a:latin typeface="Times New Roman" pitchFamily="18" charset="0"/>
                <a:cs typeface="Times New Roman" pitchFamily="18" charset="0"/>
              </a:rPr>
              <a:t>0.02440888 </a:t>
            </a:r>
            <a:r>
              <a:rPr lang="en-US" dirty="0">
                <a:latin typeface="Times New Roman" pitchFamily="18" charset="0"/>
                <a:cs typeface="Times New Roman" pitchFamily="18" charset="0"/>
              </a:rPr>
              <a:t>and </a:t>
            </a:r>
            <a:r>
              <a:rPr lang="en-US" dirty="0" smtClean="0">
                <a:latin typeface="Times New Roman" pitchFamily="18" charset="0"/>
                <a:cs typeface="Times New Roman" pitchFamily="18" charset="0"/>
              </a:rPr>
              <a:t>0.073286753 </a:t>
            </a:r>
            <a:endParaRPr lang="en-US" dirty="0">
              <a:latin typeface="Times New Roman" pitchFamily="18" charset="0"/>
              <a:cs typeface="Times New Roman" pitchFamily="18" charset="0"/>
            </a:endParaRPr>
          </a:p>
          <a:p>
            <a:pPr marL="342900">
              <a:buFont typeface="Arial" panose="020B0604020202020204" pitchFamily="34" charset="0"/>
              <a:buChar char="•"/>
            </a:pPr>
            <a:r>
              <a:rPr lang="en-US" dirty="0">
                <a:latin typeface="Times New Roman" pitchFamily="18" charset="0"/>
                <a:cs typeface="Times New Roman" pitchFamily="18" charset="0"/>
              </a:rPr>
              <a:t>The percentage change with 0% concentration as reference  are as </a:t>
            </a:r>
            <a:r>
              <a:rPr lang="en-US" dirty="0" smtClean="0">
                <a:latin typeface="Times New Roman" pitchFamily="18" charset="0"/>
                <a:cs typeface="Times New Roman" pitchFamily="18" charset="0"/>
              </a:rPr>
              <a:t>follow</a:t>
            </a:r>
          </a:p>
          <a:p>
            <a:pPr marL="0" indent="0">
              <a:buNone/>
            </a:pP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Change = (value at x%  - </a:t>
            </a:r>
            <a:r>
              <a:rPr lang="en-US" dirty="0">
                <a:latin typeface="Times New Roman" pitchFamily="18" charset="0"/>
                <a:cs typeface="Times New Roman" pitchFamily="18" charset="0"/>
              </a:rPr>
              <a:t>value</a:t>
            </a:r>
            <a:r>
              <a:rPr lang="en-US" b="1" dirty="0">
                <a:latin typeface="Times New Roman" pitchFamily="18" charset="0"/>
                <a:cs typeface="Times New Roman" pitchFamily="18" charset="0"/>
              </a:rPr>
              <a:t> at 0% ) / </a:t>
            </a:r>
            <a:r>
              <a:rPr lang="en-US" dirty="0">
                <a:latin typeface="Times New Roman" pitchFamily="18" charset="0"/>
                <a:cs typeface="Times New Roman" pitchFamily="18" charset="0"/>
              </a:rPr>
              <a:t>value</a:t>
            </a:r>
            <a:r>
              <a:rPr lang="en-US" b="1" dirty="0">
                <a:latin typeface="Times New Roman" pitchFamily="18" charset="0"/>
                <a:cs typeface="Times New Roman" pitchFamily="18" charset="0"/>
              </a:rPr>
              <a:t> at 0% </a:t>
            </a:r>
            <a:endParaRPr lang="en-US" dirty="0">
              <a:latin typeface="Times New Roman" pitchFamily="18" charset="0"/>
              <a:cs typeface="Times New Roman" pitchFamily="18" charset="0"/>
            </a:endParaRPr>
          </a:p>
          <a:p>
            <a:pPr marL="342900">
              <a:buFont typeface="Arial" panose="020B0604020202020204" pitchFamily="34" charset="0"/>
              <a:buChar char="•"/>
            </a:pPr>
            <a:r>
              <a:rPr lang="en-US" dirty="0">
                <a:latin typeface="Times New Roman" pitchFamily="18" charset="0"/>
                <a:cs typeface="Times New Roman" pitchFamily="18" charset="0"/>
              </a:rPr>
              <a:t>For Richardson Number = </a:t>
            </a:r>
            <a:r>
              <a:rPr lang="en-US" dirty="0" smtClean="0">
                <a:latin typeface="Times New Roman" pitchFamily="18" charset="0"/>
                <a:cs typeface="Times New Roman" pitchFamily="18" charset="0"/>
              </a:rPr>
              <a:t>1:</a:t>
            </a: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change at 1% = </a:t>
            </a:r>
            <a:r>
              <a:rPr lang="en-US" dirty="0" smtClean="0">
                <a:latin typeface="Times New Roman" pitchFamily="18" charset="0"/>
                <a:cs typeface="Times New Roman" pitchFamily="18" charset="0"/>
              </a:rPr>
              <a:t>21.905%  </a:t>
            </a:r>
            <a:r>
              <a:rPr lang="en-US" dirty="0">
                <a:latin typeface="Times New Roman" pitchFamily="18" charset="0"/>
                <a:cs typeface="Times New Roman" pitchFamily="18" charset="0"/>
              </a:rPr>
              <a:t>at 2% = </a:t>
            </a:r>
            <a:r>
              <a:rPr lang="en-US" dirty="0" smtClean="0">
                <a:latin typeface="Times New Roman" pitchFamily="18" charset="0"/>
                <a:cs typeface="Times New Roman" pitchFamily="18" charset="0"/>
              </a:rPr>
              <a:t>53.975% at 4</a:t>
            </a:r>
            <a:r>
              <a:rPr lang="en-US" dirty="0">
                <a:latin typeface="Times New Roman" pitchFamily="18" charset="0"/>
                <a:cs typeface="Times New Roman" pitchFamily="18" charset="0"/>
              </a:rPr>
              <a:t>% = </a:t>
            </a:r>
            <a:r>
              <a:rPr lang="en-US" dirty="0" smtClean="0">
                <a:latin typeface="Times New Roman" pitchFamily="18" charset="0"/>
                <a:cs typeface="Times New Roman" pitchFamily="18" charset="0"/>
              </a:rPr>
              <a:t>179.086%</a:t>
            </a:r>
            <a:endParaRPr lang="en-US" dirty="0">
              <a:latin typeface="Times New Roman" pitchFamily="18" charset="0"/>
              <a:cs typeface="Times New Roman" pitchFamily="18" charset="0"/>
            </a:endParaRPr>
          </a:p>
          <a:p>
            <a:pPr marL="342900">
              <a:buFont typeface="Arial" panose="020B0604020202020204" pitchFamily="34" charset="0"/>
              <a:buChar char="•"/>
            </a:pPr>
            <a:r>
              <a:rPr lang="en-US" dirty="0">
                <a:latin typeface="Times New Roman" pitchFamily="18" charset="0"/>
                <a:cs typeface="Times New Roman" pitchFamily="18" charset="0"/>
              </a:rPr>
              <a:t>For Richardson Number = </a:t>
            </a:r>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change at 1% = </a:t>
            </a:r>
            <a:r>
              <a:rPr lang="en-US" dirty="0" smtClean="0">
                <a:latin typeface="Times New Roman" pitchFamily="18" charset="0"/>
                <a:cs typeface="Times New Roman" pitchFamily="18" charset="0"/>
              </a:rPr>
              <a:t>21.877% </a:t>
            </a:r>
            <a:r>
              <a:rPr lang="en-US" dirty="0">
                <a:latin typeface="Times New Roman" pitchFamily="18" charset="0"/>
                <a:cs typeface="Times New Roman" pitchFamily="18" charset="0"/>
              </a:rPr>
              <a:t>at 2% = </a:t>
            </a:r>
            <a:r>
              <a:rPr lang="en-US" dirty="0" smtClean="0">
                <a:latin typeface="Times New Roman" pitchFamily="18" charset="0"/>
                <a:cs typeface="Times New Roman" pitchFamily="18" charset="0"/>
              </a:rPr>
              <a:t>53.799% </a:t>
            </a:r>
            <a:r>
              <a:rPr lang="en-US" dirty="0">
                <a:latin typeface="Times New Roman" pitchFamily="18" charset="0"/>
                <a:cs typeface="Times New Roman" pitchFamily="18" charset="0"/>
              </a:rPr>
              <a:t>at 4% = </a:t>
            </a:r>
            <a:r>
              <a:rPr lang="en-US" dirty="0" smtClean="0">
                <a:latin typeface="Times New Roman" pitchFamily="18" charset="0"/>
                <a:cs typeface="Times New Roman" pitchFamily="18" charset="0"/>
              </a:rPr>
              <a:t>177.960%</a:t>
            </a:r>
            <a:endParaRPr lang="en-US" dirty="0">
              <a:latin typeface="Times New Roman" pitchFamily="18" charset="0"/>
              <a:cs typeface="Times New Roman" pitchFamily="18" charset="0"/>
            </a:endParaRPr>
          </a:p>
          <a:p>
            <a:pPr marL="342900">
              <a:buFont typeface="Arial" panose="020B0604020202020204" pitchFamily="34" charset="0"/>
              <a:buChar char="•"/>
            </a:pPr>
            <a:r>
              <a:rPr lang="en-US" dirty="0">
                <a:latin typeface="Times New Roman" pitchFamily="18" charset="0"/>
                <a:cs typeface="Times New Roman" pitchFamily="18" charset="0"/>
              </a:rPr>
              <a:t>For Richardson Number = </a:t>
            </a:r>
            <a:r>
              <a:rPr lang="en-US" dirty="0" smtClean="0">
                <a:latin typeface="Times New Roman" pitchFamily="18" charset="0"/>
                <a:cs typeface="Times New Roman" pitchFamily="18" charset="0"/>
              </a:rPr>
              <a:t>4:</a:t>
            </a: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change at 1% = </a:t>
            </a:r>
            <a:r>
              <a:rPr lang="en-US" dirty="0" smtClean="0">
                <a:latin typeface="Times New Roman" pitchFamily="18" charset="0"/>
                <a:cs typeface="Times New Roman" pitchFamily="18" charset="0"/>
              </a:rPr>
              <a:t>21.352% </a:t>
            </a:r>
            <a:r>
              <a:rPr lang="en-US" dirty="0">
                <a:latin typeface="Times New Roman" pitchFamily="18" charset="0"/>
                <a:cs typeface="Times New Roman" pitchFamily="18" charset="0"/>
              </a:rPr>
              <a:t>at 2% = </a:t>
            </a:r>
            <a:r>
              <a:rPr lang="en-US" dirty="0" smtClean="0">
                <a:latin typeface="Times New Roman" pitchFamily="18" charset="0"/>
                <a:cs typeface="Times New Roman" pitchFamily="18" charset="0"/>
              </a:rPr>
              <a:t>53.150% </a:t>
            </a:r>
            <a:r>
              <a:rPr lang="en-US" dirty="0">
                <a:latin typeface="Times New Roman" pitchFamily="18" charset="0"/>
                <a:cs typeface="Times New Roman" pitchFamily="18" charset="0"/>
              </a:rPr>
              <a:t>at 4% =  </a:t>
            </a:r>
            <a:r>
              <a:rPr lang="en-US" dirty="0" smtClean="0">
                <a:latin typeface="Times New Roman" pitchFamily="18" charset="0"/>
                <a:cs typeface="Times New Roman" pitchFamily="18" charset="0"/>
              </a:rPr>
              <a:t>174.932%</a:t>
            </a:r>
            <a:endParaRPr lang="en-US" dirty="0">
              <a:latin typeface="Times New Roman" pitchFamily="18" charset="0"/>
              <a:cs typeface="Times New Roman" pitchFamily="18" charset="0"/>
            </a:endParaRPr>
          </a:p>
          <a:p>
            <a:pPr marL="342900">
              <a:buFont typeface="Arial" panose="020B0604020202020204" pitchFamily="34" charset="0"/>
              <a:buChar char="•"/>
            </a:pPr>
            <a:r>
              <a:rPr lang="en-US" dirty="0">
                <a:latin typeface="Times New Roman" pitchFamily="18" charset="0"/>
                <a:cs typeface="Times New Roman" pitchFamily="18" charset="0"/>
              </a:rPr>
              <a:t>At higher concentrations and at higher Richardson’s number pumping power required is becoming more.</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70</a:t>
            </a:fld>
            <a:endParaRPr lang="en-IN"/>
          </a:p>
        </p:txBody>
      </p:sp>
      <p:pic>
        <p:nvPicPr>
          <p:cNvPr id="4098" name="Picture 2" descr="C:\Users\Dr. P D S REDDY\Desktop\bATCH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366" y="1640838"/>
            <a:ext cx="4562634" cy="3491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891829" y="5132822"/>
            <a:ext cx="4037708"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 </a:t>
            </a:r>
            <a:r>
              <a:rPr lang="en-US" dirty="0" smtClean="0">
                <a:latin typeface="Times New Roman" panose="02020603050405020304" pitchFamily="18" charset="0"/>
                <a:cs typeface="Times New Roman" panose="02020603050405020304" pitchFamily="18" charset="0"/>
              </a:rPr>
              <a:t>35: </a:t>
            </a:r>
            <a:r>
              <a:rPr lang="en-US" dirty="0">
                <a:latin typeface="Times New Roman" panose="02020603050405020304" pitchFamily="18" charset="0"/>
                <a:cs typeface="Times New Roman" panose="02020603050405020304" pitchFamily="18" charset="0"/>
              </a:rPr>
              <a:t>Richardson Number </a:t>
            </a:r>
            <a:r>
              <a:rPr lang="en-US" dirty="0" err="1">
                <a:latin typeface="Times New Roman" panose="02020603050405020304" pitchFamily="18" charset="0"/>
                <a:cs typeface="Times New Roman" panose="02020603050405020304" pitchFamily="18" charset="0"/>
              </a:rPr>
              <a:t>vs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Pumping Power </a:t>
            </a:r>
            <a:r>
              <a:rPr lang="en-US" dirty="0">
                <a:latin typeface="Times New Roman" panose="02020603050405020304" pitchFamily="18" charset="0"/>
                <a:cs typeface="Times New Roman" panose="02020603050405020304" pitchFamily="18" charset="0"/>
              </a:rPr>
              <a:t>values  for different volume concentrations.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33048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Grid independent Analysis of Duct with 80 degrees:</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825625"/>
            <a:ext cx="5755640" cy="4351338"/>
          </a:xfrm>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71</a:t>
            </a:fld>
            <a:endParaRPr lang="en-IN"/>
          </a:p>
        </p:txBody>
      </p:sp>
      <p:pic>
        <p:nvPicPr>
          <p:cNvPr id="6146" name="Picture 2" descr="C:\Users\Dr. P D S REDDY\Desktop\bATCH2\val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840" y="1994215"/>
            <a:ext cx="5125719" cy="39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53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72</a:t>
            </a:fld>
            <a:endParaRPr lang="en-IN"/>
          </a:p>
        </p:txBody>
      </p:sp>
    </p:spTree>
    <p:extLst>
      <p:ext uri="{BB962C8B-B14F-4D97-AF65-F5344CB8AC3E}">
        <p14:creationId xmlns:p14="http://schemas.microsoft.com/office/powerpoint/2010/main" val="1067502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73</a:t>
            </a:fld>
            <a:endParaRPr lang="en-IN"/>
          </a:p>
        </p:txBody>
      </p:sp>
    </p:spTree>
    <p:extLst>
      <p:ext uri="{BB962C8B-B14F-4D97-AF65-F5344CB8AC3E}">
        <p14:creationId xmlns:p14="http://schemas.microsoft.com/office/powerpoint/2010/main" val="2110216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74</a:t>
            </a:fld>
            <a:endParaRPr lang="en-IN"/>
          </a:p>
        </p:txBody>
      </p:sp>
    </p:spTree>
    <p:extLst>
      <p:ext uri="{BB962C8B-B14F-4D97-AF65-F5344CB8AC3E}">
        <p14:creationId xmlns:p14="http://schemas.microsoft.com/office/powerpoint/2010/main" val="2444026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75</a:t>
            </a:fld>
            <a:endParaRPr lang="en-IN"/>
          </a:p>
        </p:txBody>
      </p:sp>
    </p:spTree>
    <p:extLst>
      <p:ext uri="{BB962C8B-B14F-4D97-AF65-F5344CB8AC3E}">
        <p14:creationId xmlns:p14="http://schemas.microsoft.com/office/powerpoint/2010/main" val="7013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76</a:t>
            </a:fld>
            <a:endParaRPr lang="en-IN"/>
          </a:p>
        </p:txBody>
      </p:sp>
    </p:spTree>
    <p:extLst>
      <p:ext uri="{BB962C8B-B14F-4D97-AF65-F5344CB8AC3E}">
        <p14:creationId xmlns:p14="http://schemas.microsoft.com/office/powerpoint/2010/main" val="2729039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7D5CE0-D866-4D75-D1AB-23D544BE9839}"/>
              </a:ext>
            </a:extLst>
          </p:cNvPr>
          <p:cNvSpPr>
            <a:spLocks noGrp="1"/>
          </p:cNvSpPr>
          <p:nvPr>
            <p:ph type="title"/>
          </p:nvPr>
        </p:nvSpPr>
        <p:spPr>
          <a:xfrm>
            <a:off x="838200" y="286998"/>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 xmlns:a16="http://schemas.microsoft.com/office/drawing/2014/main" id="{C59C1977-8FCA-92A5-4A53-3D5111B5B7AC}"/>
              </a:ext>
            </a:extLst>
          </p:cNvPr>
          <p:cNvSpPr>
            <a:spLocks noGrp="1"/>
          </p:cNvSpPr>
          <p:nvPr>
            <p:ph type="body" idx="1"/>
          </p:nvPr>
        </p:nvSpPr>
        <p:spPr>
          <a:xfrm>
            <a:off x="838200" y="1612561"/>
            <a:ext cx="10515600" cy="4351338"/>
          </a:xfrm>
        </p:spPr>
        <p:txBody>
          <a:bodyPr>
            <a:normAutofit lnSpcReduction="10000"/>
          </a:bodyPr>
          <a:lstStyle/>
          <a:p>
            <a:pPr>
              <a:lnSpc>
                <a:spcPct val="100000"/>
              </a:lnSpc>
            </a:pPr>
            <a:r>
              <a:rPr lang="en-IN" sz="2400" dirty="0">
                <a:latin typeface="Times New Roman" panose="02020603050405020304" pitchFamily="18" charset="0"/>
                <a:cs typeface="Times New Roman" panose="02020603050405020304" pitchFamily="18" charset="0"/>
              </a:rPr>
              <a:t>Water based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higher heat transfer properties, it has greater Nusselt numbers and heat transfer coefficients. Also as  Volume concentrations increasing properties are also getting improved with greater heat transfer.</a:t>
            </a:r>
          </a:p>
          <a:p>
            <a:pPr>
              <a:lnSpc>
                <a:spcPct val="100000"/>
              </a:lnSpc>
            </a:pPr>
            <a:r>
              <a:rPr lang="en-IN" sz="2400" dirty="0">
                <a:latin typeface="Times New Roman" panose="02020603050405020304" pitchFamily="18" charset="0"/>
                <a:cs typeface="Times New Roman" panose="02020603050405020304" pitchFamily="18" charset="0"/>
              </a:rPr>
              <a:t>The only disadvantage of using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oxide-water based nanofluid is, it requires higher pumping power and also greater shear stresses are generated along the walls.</a:t>
            </a:r>
          </a:p>
          <a:p>
            <a:pPr>
              <a:lnSpc>
                <a:spcPct val="100000"/>
              </a:lnSpc>
            </a:pPr>
            <a:r>
              <a:rPr lang="en-IN" sz="2400" dirty="0">
                <a:latin typeface="Times New Roman" panose="02020603050405020304" pitchFamily="18" charset="0"/>
                <a:cs typeface="Times New Roman" panose="02020603050405020304" pitchFamily="18" charset="0"/>
              </a:rPr>
              <a:t>Titanium oxide-water based nanofluid has better heat transfer capacity rather than the Silicon oxide-water based nanofluid.</a:t>
            </a:r>
          </a:p>
          <a:p>
            <a:pPr>
              <a:lnSpc>
                <a:spcPct val="100000"/>
              </a:lnSpc>
            </a:pPr>
            <a:r>
              <a:rPr lang="en-IN" sz="2400" dirty="0">
                <a:latin typeface="Times New Roman" panose="02020603050405020304" pitchFamily="18" charset="0"/>
                <a:cs typeface="Times New Roman" panose="02020603050405020304" pitchFamily="18" charset="0"/>
              </a:rPr>
              <a:t>But silicon oxide-water based nanofluid requires lesser pumping power and having lesser shear stresses at lower concentrations.</a:t>
            </a:r>
          </a:p>
        </p:txBody>
      </p:sp>
      <p:sp>
        <p:nvSpPr>
          <p:cNvPr id="4" name="Slide Number Placeholder 3">
            <a:extLst>
              <a:ext uri="{FF2B5EF4-FFF2-40B4-BE49-F238E27FC236}">
                <a16:creationId xmlns="" xmlns:a16="http://schemas.microsoft.com/office/drawing/2014/main" id="{BCDB9861-E602-CD95-7E05-3F412BA7B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77</a:t>
            </a:fld>
            <a:endParaRPr lang="en-IN"/>
          </a:p>
        </p:txBody>
      </p:sp>
    </p:spTree>
    <p:extLst>
      <p:ext uri="{BB962C8B-B14F-4D97-AF65-F5344CB8AC3E}">
        <p14:creationId xmlns:p14="http://schemas.microsoft.com/office/powerpoint/2010/main" val="1143484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15" y="365125"/>
            <a:ext cx="10515600" cy="1325563"/>
          </a:xfrm>
        </p:spPr>
        <p:txBody>
          <a:bodyPr>
            <a:normAutofit/>
          </a:bodyPr>
          <a:lstStyle/>
          <a:p>
            <a:r>
              <a:rPr lang="en-US" sz="3200" b="1" dirty="0">
                <a:latin typeface="Times New Roman" pitchFamily="18" charset="0"/>
                <a:cs typeface="Times New Roman" pitchFamily="18" charset="0"/>
              </a:rPr>
              <a:t>  Nomenclature</a:t>
            </a:r>
          </a:p>
        </p:txBody>
      </p:sp>
      <p:sp>
        <p:nvSpPr>
          <p:cNvPr id="5" name="Rectangle 1">
            <a:extLst>
              <a:ext uri="{FF2B5EF4-FFF2-40B4-BE49-F238E27FC236}">
                <a16:creationId xmlns="" xmlns:a16="http://schemas.microsoft.com/office/drawing/2014/main" id="{1A9B4515-CB50-B70D-93A7-0A87441647F0}"/>
              </a:ext>
            </a:extLst>
          </p:cNvPr>
          <p:cNvSpPr>
            <a:spLocks noGrp="1" noChangeArrowheads="1"/>
          </p:cNvSpPr>
          <p:nvPr>
            <p:ph type="body" idx="1"/>
          </p:nvPr>
        </p:nvSpPr>
        <p:spPr bwMode="auto">
          <a:xfrm>
            <a:off x="838200" y="2187574"/>
            <a:ext cx="5181600" cy="43513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Cross-section area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a:t>
            </a:r>
            <a:r>
              <a:rPr kumimoji="0" lang="en-US" altLang="en-US" sz="2200" b="1" i="1"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Specific heat (J/</a:t>
            </a:r>
            <a:r>
              <a:rPr kumimoji="0" lang="en-US" altLang="en-US" sz="22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kgK</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diameter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Friction factor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Gravitational acceleration (m/s</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	</a:t>
            </a:r>
            <a:r>
              <a:rPr kumimoji="0" lang="en-US" altLang="en-US" sz="2200" b="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Grashof</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Heat transfer coefficient (W/m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height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l</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Duct edge length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L</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Total duct length (m)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Nu: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Nusselt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Pressure (Pa)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Pe: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Peclet number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78</a:t>
            </a:fld>
            <a:endParaRPr lang="en-IN"/>
          </a:p>
        </p:txBody>
      </p:sp>
      <p:sp>
        <p:nvSpPr>
          <p:cNvPr id="11" name="Rectangle 5">
            <a:extLst>
              <a:ext uri="{FF2B5EF4-FFF2-40B4-BE49-F238E27FC236}">
                <a16:creationId xmlns="" xmlns:a16="http://schemas.microsoft.com/office/drawing/2014/main" id="{AB929EA5-9FF8-2809-D13C-CB0F2D22441E}"/>
              </a:ext>
            </a:extLst>
          </p:cNvPr>
          <p:cNvSpPr>
            <a:spLocks noGrp="1" noChangeArrowheads="1"/>
          </p:cNvSpPr>
          <p:nvPr>
            <p:ph type="body" idx="2"/>
          </p:nvPr>
        </p:nvSpPr>
        <p:spPr bwMode="auto">
          <a:xfrm>
            <a:off x="6172202" y="1690688"/>
            <a:ext cx="3978012"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PP: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Pumping power (W)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Prandtl number(</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ν</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a:t>
            </a:r>
            <a:endPar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q</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Heat flux (W/m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Reynolds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Ri: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Richardson number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Temperature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u</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Velocity component (m/s)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Average velocity (m/s)</a:t>
            </a:r>
          </a:p>
          <a:p>
            <a:pPr marL="0" marR="0" lvl="0" indent="0" algn="l" defTabSz="914400" rtl="0" eaLnBrk="0" fontAlgn="b" latinLnBrk="0" hangingPunct="0">
              <a:lnSpc>
                <a:spcPct val="100000"/>
              </a:lnSpc>
              <a:spcBef>
                <a:spcPct val="0"/>
              </a:spcBef>
              <a:spcAft>
                <a:spcPct val="0"/>
              </a:spcAft>
              <a:buClrTx/>
              <a:buSzTx/>
              <a:buFontTx/>
              <a:buNone/>
              <a:tabLst/>
            </a:pPr>
            <a:r>
              <a:rPr lang="en-US" altLang="en-US" sz="2200" b="1" dirty="0">
                <a:solidFill>
                  <a:srgbClr val="333333"/>
                </a:solidFill>
                <a:latin typeface="Times New Roman" panose="02020603050405020304" pitchFamily="18" charset="0"/>
                <a:cs typeface="Times New Roman" panose="02020603050405020304" pitchFamily="18" charset="0"/>
              </a:rPr>
              <a:t>v</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Volume flow rate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z</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Spatial coordinates (m).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23409-AC42-91CB-B1E3-BE6B3B29F09A}"/>
              </a:ext>
            </a:extLst>
          </p:cNvPr>
          <p:cNvSpPr>
            <a:spLocks noGrp="1"/>
          </p:cNvSpPr>
          <p:nvPr>
            <p:ph type="title"/>
          </p:nvPr>
        </p:nvSpPr>
        <p:spPr/>
        <p:txBody>
          <a:bodyPr>
            <a:normAutofit/>
          </a:bodyPr>
          <a:lstStyle/>
          <a:p>
            <a:r>
              <a:rPr lang="en-US" sz="3200" b="1" dirty="0">
                <a:latin typeface="Times New Roman" pitchFamily="18" charset="0"/>
                <a:cs typeface="Times New Roman" pitchFamily="18" charset="0"/>
              </a:rPr>
              <a:t> Nomenclature</a:t>
            </a:r>
            <a:endParaRPr lang="en-IN" sz="3200" dirty="0"/>
          </a:p>
        </p:txBody>
      </p:sp>
      <p:sp>
        <p:nvSpPr>
          <p:cNvPr id="7" name="Slide Number Placeholder 6">
            <a:extLst>
              <a:ext uri="{FF2B5EF4-FFF2-40B4-BE49-F238E27FC236}">
                <a16:creationId xmlns="" xmlns:a16="http://schemas.microsoft.com/office/drawing/2014/main" id="{40E63416-52EC-B30E-E3EC-2199F7D397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79</a:t>
            </a:fld>
            <a:endParaRPr lang="en-IN"/>
          </a:p>
        </p:txBody>
      </p:sp>
      <p:sp>
        <p:nvSpPr>
          <p:cNvPr id="8" name="Rectangle 1">
            <a:extLst>
              <a:ext uri="{FF2B5EF4-FFF2-40B4-BE49-F238E27FC236}">
                <a16:creationId xmlns="" xmlns:a16="http://schemas.microsoft.com/office/drawing/2014/main" id="{711705A4-AF49-2338-B8DC-FAD632EA64CF}"/>
              </a:ext>
            </a:extLst>
          </p:cNvPr>
          <p:cNvSpPr>
            <a:spLocks noGrp="1" noChangeArrowheads="1"/>
          </p:cNvSpPr>
          <p:nvPr>
            <p:ph type="body" idx="2"/>
          </p:nvPr>
        </p:nvSpPr>
        <p:spPr bwMode="auto">
          <a:xfrm>
            <a:off x="1014166" y="1792086"/>
            <a:ext cx="5475217"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Greek Symbols: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i="1" dirty="0">
              <a:solidFill>
                <a:srgbClr val="333333"/>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α</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Thermal diffusivity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β</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Volumetric expansion coefficient (1/K)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λ</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Thermal conductivity (W/m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μ</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Dynamic viscosity (Pa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ρ</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Density (kg/m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3</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τ</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Wall shear stress (kg/m)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ν</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Kinematic viscosity (m</a:t>
            </a:r>
            <a:r>
              <a:rPr kumimoji="0" lang="en-US" altLang="en-US" sz="2200" b="0" i="0"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2</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π</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Nanoparticle volumetric concentration.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 xmlns:a16="http://schemas.microsoft.com/office/drawing/2014/main" id="{6DDD24B4-AFBA-99C9-8E55-246BB151AD07}"/>
              </a:ext>
            </a:extLst>
          </p:cNvPr>
          <p:cNvSpPr>
            <a:spLocks noGrp="1" noChangeArrowheads="1"/>
          </p:cNvSpPr>
          <p:nvPr>
            <p:ph type="body" idx="4"/>
          </p:nvPr>
        </p:nvSpPr>
        <p:spPr bwMode="auto">
          <a:xfrm>
            <a:off x="7896306" y="1831527"/>
            <a:ext cx="2528897" cy="377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Subscripts: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avg: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Average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sz="2200" b="1" i="1" u="none" strike="noStrike" cap="none" normalizeH="0" baseline="-3000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Base 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Hydraulic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m</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Mass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n</a:t>
            </a:r>
            <a:r>
              <a:rPr kumimoji="0" lang="en-US" altLang="en-US" sz="2200" b="1" i="1" u="none" strike="noStrike" cap="none" normalizeH="0" baseline="-30000" dirty="0" err="1">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Nanofluid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p</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Solid particle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1"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t>
            </a:r>
            <a:r>
              <a:rPr kumimoji="0" lang="en-US" altLang="en-US" sz="22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37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843379" y="985737"/>
          <a:ext cx="10510421" cy="5102851"/>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sv-SE" sz="1400" b="0" i="0" u="none" strike="noStrike" cap="none" dirty="0">
                          <a:solidFill>
                            <a:schemeClr val="dk1"/>
                          </a:solidFill>
                          <a:latin typeface="+mn-lt"/>
                          <a:ea typeface="+mn-ea"/>
                          <a:cs typeface="+mn-cs"/>
                          <a:sym typeface="Arial"/>
                        </a:rPr>
                        <a:t>Aggarwala, B. D., &amp; Gangal, M. K. (1975)</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equilateral and right isosceles triangles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solving an </a:t>
                      </a:r>
                      <a:r>
                        <a:rPr lang="en-US" sz="1400" b="0" i="0" u="none" strike="noStrike" cap="none" dirty="0" err="1">
                          <a:solidFill>
                            <a:schemeClr val="dk1"/>
                          </a:solidFill>
                          <a:latin typeface="Times New Roman" pitchFamily="18" charset="0"/>
                          <a:ea typeface="+mn-ea"/>
                          <a:cs typeface="Times New Roman" pitchFamily="18" charset="0"/>
                          <a:sym typeface="Arial"/>
                        </a:rPr>
                        <a:t>integro</a:t>
                      </a:r>
                      <a:r>
                        <a:rPr lang="en-US" sz="1400" b="0" i="0" u="none" strike="noStrike" cap="none" dirty="0">
                          <a:solidFill>
                            <a:schemeClr val="dk1"/>
                          </a:solidFill>
                          <a:latin typeface="Times New Roman" pitchFamily="18" charset="0"/>
                          <a:ea typeface="+mn-ea"/>
                          <a:cs typeface="Times New Roman" pitchFamily="18" charset="0"/>
                          <a:sym typeface="Arial"/>
                        </a:rPr>
                        <a:t>-differential </a:t>
                      </a:r>
                      <a:r>
                        <a:rPr lang="en-US" sz="1400" b="0" i="0" u="none" strike="noStrike" cap="none" dirty="0" err="1">
                          <a:solidFill>
                            <a:schemeClr val="dk1"/>
                          </a:solidFill>
                          <a:latin typeface="Times New Roman" pitchFamily="18" charset="0"/>
                          <a:ea typeface="+mn-ea"/>
                          <a:cs typeface="Times New Roman" pitchFamily="18" charset="0"/>
                          <a:sym typeface="Arial"/>
                        </a:rPr>
                        <a:t>eigenvalue</a:t>
                      </a:r>
                      <a:r>
                        <a:rPr lang="en-US" sz="1400" b="0" i="0" u="none" strike="noStrike" cap="none" dirty="0">
                          <a:solidFill>
                            <a:schemeClr val="dk1"/>
                          </a:solidFill>
                          <a:latin typeface="Times New Roman" pitchFamily="18" charset="0"/>
                          <a:ea typeface="+mn-ea"/>
                          <a:cs typeface="Times New Roman" pitchFamily="18" charset="0"/>
                          <a:sym typeface="Arial"/>
                        </a:rPr>
                        <a:t> problem arising in the discussion of laminar flow development in ducts. Application is made to equilateral and right isosceles triangles.</a:t>
                      </a:r>
                      <a:r>
                        <a:rPr lang="en-US" sz="1400" b="0" i="0" u="none" strike="noStrike" cap="none" dirty="0">
                          <a:solidFill>
                            <a:schemeClr val="dk1"/>
                          </a:solidFill>
                          <a:effectLst/>
                          <a:latin typeface="Times New Roman" pitchFamily="18" charset="0"/>
                          <a:ea typeface="+mn-ea"/>
                          <a:cs typeface="Times New Roman" pitchFamily="18" charset="0"/>
                          <a:sym typeface="Arial"/>
                        </a:rPr>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a:solidFill>
                            <a:schemeClr val="dk1"/>
                          </a:solidFill>
                          <a:latin typeface="+mn-lt"/>
                          <a:ea typeface="+mn-ea"/>
                          <a:cs typeface="+mn-cs"/>
                          <a:sym typeface="Arial"/>
                        </a:rPr>
                        <a:t>Ali, M. E., &amp; Al-</a:t>
                      </a:r>
                      <a:r>
                        <a:rPr lang="en-US" sz="1400" b="0" i="0" u="none" strike="noStrike" cap="none" dirty="0" err="1">
                          <a:solidFill>
                            <a:schemeClr val="dk1"/>
                          </a:solidFill>
                          <a:latin typeface="+mn-lt"/>
                          <a:ea typeface="+mn-ea"/>
                          <a:cs typeface="+mn-cs"/>
                          <a:sym typeface="Arial"/>
                        </a:rPr>
                        <a:t>Ansary</a:t>
                      </a:r>
                      <a:r>
                        <a:rPr lang="en-US" sz="1400" b="0" i="0" u="none" strike="noStrike" cap="none" dirty="0">
                          <a:solidFill>
                            <a:schemeClr val="dk1"/>
                          </a:solidFill>
                          <a:latin typeface="+mn-lt"/>
                          <a:ea typeface="+mn-ea"/>
                          <a:cs typeface="+mn-cs"/>
                          <a:sym typeface="Arial"/>
                        </a:rPr>
                        <a:t>, H. (2009, January)</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air</a:t>
                      </a: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Axial (perimeter averaged) heat transfer coefficients along the side of each duct are obtained for laminar and transition to turbulent regimes of natural convection heat transfer. Axial (perimeter averaged) </a:t>
                      </a:r>
                      <a:r>
                        <a:rPr lang="en-US" sz="1400" b="0" i="0" u="none" strike="noStrike" cap="none" dirty="0" err="1">
                          <a:solidFill>
                            <a:schemeClr val="dk1"/>
                          </a:solidFill>
                          <a:latin typeface="Times New Roman" pitchFamily="18" charset="0"/>
                          <a:ea typeface="+mn-ea"/>
                          <a:cs typeface="Times New Roman" pitchFamily="18" charset="0"/>
                          <a:sym typeface="Arial"/>
                        </a:rPr>
                        <a:t>Nusselt</a:t>
                      </a:r>
                      <a:r>
                        <a:rPr lang="en-US" sz="1400" b="0" i="0" u="none" strike="noStrike" cap="none" dirty="0">
                          <a:solidFill>
                            <a:schemeClr val="dk1"/>
                          </a:solidFill>
                          <a:latin typeface="Times New Roman" pitchFamily="18" charset="0"/>
                          <a:ea typeface="+mn-ea"/>
                          <a:cs typeface="Times New Roman" pitchFamily="18" charset="0"/>
                          <a:sym typeface="Arial"/>
                        </a:rPr>
                        <a:t> numbers are evaluated and correlated using the modified Rayleigh numbers for laminar</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it-IT" sz="1400" b="0" i="0" u="none" strike="noStrike" cap="none" dirty="0">
                          <a:solidFill>
                            <a:schemeClr val="dk1"/>
                          </a:solidFill>
                          <a:latin typeface="+mn-lt"/>
                          <a:ea typeface="+mn-ea"/>
                          <a:cs typeface="+mn-cs"/>
                          <a:sym typeface="Arial"/>
                        </a:rPr>
                        <a:t>Xuan, Y., &amp; Li, Q. (2000).</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Transformer oil</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 </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Cu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nanoparticles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suspenion</a:t>
                      </a:r>
                      <a:endPar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endPar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algn="ctr"/>
                      <a:r>
                        <a:rPr lang="en-IN" sz="1400" dirty="0" err="1">
                          <a:latin typeface="Times New Roman" panose="02020603050405020304" pitchFamily="18" charset="0"/>
                          <a:cs typeface="Times New Roman" panose="02020603050405020304" pitchFamily="18" charset="0"/>
                        </a:rPr>
                        <a:t>Water+Cu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nanoparticles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 hot-wire method has been used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tomeasure</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the thermal conductivity of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nanoØuids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                                  References</a:t>
            </a:r>
          </a:p>
        </p:txBody>
      </p:sp>
      <p:sp>
        <p:nvSpPr>
          <p:cNvPr id="3" name="Text Placeholder 2"/>
          <p:cNvSpPr>
            <a:spLocks noGrp="1"/>
          </p:cNvSpPr>
          <p:nvPr>
            <p:ph type="body" idx="1"/>
          </p:nvPr>
        </p:nvSpPr>
        <p:spPr>
          <a:xfrm>
            <a:off x="838200" y="1690688"/>
            <a:ext cx="10515600" cy="4351338"/>
          </a:xfrm>
        </p:spPr>
        <p:txBody>
          <a:bodyPr>
            <a:noAutofit/>
          </a:bodyPr>
          <a:lstStyle/>
          <a:p>
            <a:pPr>
              <a:buNone/>
            </a:pPr>
            <a:r>
              <a:rPr lang="en-US" sz="2200" dirty="0">
                <a:latin typeface="Times New Roman" panose="02020603050405020304" pitchFamily="18" charset="0"/>
                <a:cs typeface="Times New Roman" pitchFamily="18" charset="0"/>
              </a:rPr>
              <a:t>[1]  </a:t>
            </a:r>
            <a:r>
              <a:rPr lang="en-US" sz="2200" dirty="0" err="1">
                <a:latin typeface="Times New Roman" panose="02020603050405020304" pitchFamily="18" charset="0"/>
                <a:cs typeface="Times New Roman" pitchFamily="18" charset="0"/>
              </a:rPr>
              <a:t>Aggarwala</a:t>
            </a:r>
            <a:r>
              <a:rPr lang="en-US" sz="2200" dirty="0">
                <a:latin typeface="Times New Roman" panose="02020603050405020304" pitchFamily="18" charset="0"/>
                <a:cs typeface="Times New Roman" pitchFamily="18" charset="0"/>
              </a:rPr>
              <a:t>, B. D., &amp; </a:t>
            </a:r>
            <a:r>
              <a:rPr lang="en-US" sz="2200" dirty="0" err="1">
                <a:latin typeface="Times New Roman" panose="02020603050405020304" pitchFamily="18" charset="0"/>
                <a:cs typeface="Times New Roman" pitchFamily="18" charset="0"/>
              </a:rPr>
              <a:t>Gangal</a:t>
            </a:r>
            <a:r>
              <a:rPr lang="en-US" sz="2200" dirty="0">
                <a:latin typeface="Times New Roman" panose="02020603050405020304" pitchFamily="18" charset="0"/>
                <a:cs typeface="Times New Roman" pitchFamily="18" charset="0"/>
              </a:rPr>
              <a:t>, M. K. (1975). Laminar flow development in triangular ducts. Transactions of the Canadian Society for Mechanical Engineering, 3(4), 231–233. </a:t>
            </a:r>
            <a:r>
              <a:rPr lang="en-US" sz="2200" dirty="0">
                <a:latin typeface="Times New Roman" panose="02020603050405020304" pitchFamily="18" charset="0"/>
                <a:cs typeface="Times New Roman" pitchFamily="18" charset="0"/>
                <a:hlinkClick r:id="rId2"/>
              </a:rPr>
              <a:t>https://doi.org/10.1139/tcsme-1975-0031</a:t>
            </a:r>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[2]  </a:t>
            </a:r>
            <a:r>
              <a:rPr lang="en-US" sz="2200" dirty="0" err="1">
                <a:latin typeface="Times New Roman" panose="02020603050405020304" pitchFamily="18" charset="0"/>
                <a:cs typeface="Times New Roman" pitchFamily="18" charset="0"/>
              </a:rPr>
              <a:t>Buongiorno</a:t>
            </a:r>
            <a:r>
              <a:rPr lang="en-US" sz="2200" dirty="0">
                <a:latin typeface="Times New Roman" panose="02020603050405020304" pitchFamily="18" charset="0"/>
                <a:cs typeface="Times New Roman" pitchFamily="18" charset="0"/>
              </a:rPr>
              <a:t>, J., </a:t>
            </a:r>
            <a:r>
              <a:rPr lang="en-US" sz="2200" dirty="0" err="1">
                <a:latin typeface="Times New Roman" panose="02020603050405020304" pitchFamily="18" charset="0"/>
                <a:cs typeface="Times New Roman" pitchFamily="18" charset="0"/>
              </a:rPr>
              <a:t>Venerus</a:t>
            </a:r>
            <a:r>
              <a:rPr lang="en-US" sz="2200" dirty="0">
                <a:latin typeface="Times New Roman" panose="02020603050405020304" pitchFamily="18" charset="0"/>
                <a:cs typeface="Times New Roman" pitchFamily="18" charset="0"/>
              </a:rPr>
              <a:t>, D. C., </a:t>
            </a:r>
            <a:r>
              <a:rPr lang="en-US" sz="2200" dirty="0" err="1">
                <a:latin typeface="Times New Roman" panose="02020603050405020304" pitchFamily="18" charset="0"/>
                <a:cs typeface="Times New Roman" pitchFamily="18" charset="0"/>
              </a:rPr>
              <a:t>Prabhat</a:t>
            </a:r>
            <a:r>
              <a:rPr lang="en-US" sz="2200" dirty="0">
                <a:latin typeface="Times New Roman" panose="02020603050405020304" pitchFamily="18" charset="0"/>
                <a:cs typeface="Times New Roman" pitchFamily="18" charset="0"/>
              </a:rPr>
              <a:t>, N., </a:t>
            </a:r>
            <a:r>
              <a:rPr lang="en-US" sz="2200" dirty="0" err="1">
                <a:latin typeface="Times New Roman" panose="02020603050405020304" pitchFamily="18" charset="0"/>
                <a:cs typeface="Times New Roman" pitchFamily="18" charset="0"/>
              </a:rPr>
              <a:t>McKrell</a:t>
            </a:r>
            <a:r>
              <a:rPr lang="en-US" sz="2200" dirty="0">
                <a:latin typeface="Times New Roman" panose="02020603050405020304" pitchFamily="18" charset="0"/>
                <a:cs typeface="Times New Roman" pitchFamily="18" charset="0"/>
              </a:rPr>
              <a:t>, T., Townsend, J., Christianson, R., </a:t>
            </a:r>
            <a:r>
              <a:rPr lang="en-US" sz="2200" dirty="0" err="1">
                <a:latin typeface="Times New Roman" panose="02020603050405020304" pitchFamily="18" charset="0"/>
                <a:cs typeface="Times New Roman" pitchFamily="18" charset="0"/>
              </a:rPr>
              <a:t>Tolmachev</a:t>
            </a:r>
            <a:r>
              <a:rPr lang="en-US" sz="2200" dirty="0">
                <a:latin typeface="Times New Roman" panose="02020603050405020304" pitchFamily="18" charset="0"/>
                <a:cs typeface="Times New Roman" pitchFamily="18" charset="0"/>
              </a:rPr>
              <a:t>, Y. V., </a:t>
            </a:r>
            <a:r>
              <a:rPr lang="en-US" sz="2200" dirty="0" err="1">
                <a:latin typeface="Times New Roman" panose="02020603050405020304" pitchFamily="18" charset="0"/>
                <a:cs typeface="Times New Roman" pitchFamily="18" charset="0"/>
              </a:rPr>
              <a:t>Keblinski</a:t>
            </a:r>
            <a:r>
              <a:rPr lang="en-US" sz="2200" dirty="0">
                <a:latin typeface="Times New Roman" panose="02020603050405020304" pitchFamily="18" charset="0"/>
                <a:cs typeface="Times New Roman" pitchFamily="18" charset="0"/>
              </a:rPr>
              <a:t>, P., </a:t>
            </a:r>
            <a:r>
              <a:rPr lang="en-US" sz="2200" dirty="0" err="1">
                <a:latin typeface="Times New Roman" panose="02020603050405020304" pitchFamily="18" charset="0"/>
                <a:cs typeface="Times New Roman" pitchFamily="18" charset="0"/>
              </a:rPr>
              <a:t>Hu</a:t>
            </a:r>
            <a:r>
              <a:rPr lang="en-US" sz="2200" dirty="0">
                <a:latin typeface="Times New Roman" panose="02020603050405020304" pitchFamily="18" charset="0"/>
                <a:cs typeface="Times New Roman" pitchFamily="18" charset="0"/>
              </a:rPr>
              <a:t>, L.-W., Alvarado, J. L., Bang, I. C., </a:t>
            </a:r>
            <a:r>
              <a:rPr lang="en-US" sz="2200" dirty="0" err="1">
                <a:latin typeface="Times New Roman" panose="02020603050405020304" pitchFamily="18" charset="0"/>
                <a:cs typeface="Times New Roman" pitchFamily="18" charset="0"/>
              </a:rPr>
              <a:t>Bishnoi</a:t>
            </a:r>
            <a:r>
              <a:rPr lang="en-US" sz="2200" dirty="0">
                <a:latin typeface="Times New Roman" panose="02020603050405020304" pitchFamily="18" charset="0"/>
                <a:cs typeface="Times New Roman" pitchFamily="18" charset="0"/>
              </a:rPr>
              <a:t>, S. W., </a:t>
            </a:r>
            <a:r>
              <a:rPr lang="en-US" sz="2200" dirty="0" err="1">
                <a:latin typeface="Times New Roman" panose="02020603050405020304" pitchFamily="18" charset="0"/>
                <a:cs typeface="Times New Roman" pitchFamily="18" charset="0"/>
              </a:rPr>
              <a:t>Bonetti</a:t>
            </a:r>
            <a:r>
              <a:rPr lang="en-US" sz="2200" dirty="0">
                <a:latin typeface="Times New Roman" panose="02020603050405020304" pitchFamily="18" charset="0"/>
                <a:cs typeface="Times New Roman" pitchFamily="18" charset="0"/>
              </a:rPr>
              <a:t>, M., </a:t>
            </a:r>
            <a:r>
              <a:rPr lang="en-US" sz="2200" dirty="0" err="1">
                <a:latin typeface="Times New Roman" panose="02020603050405020304" pitchFamily="18" charset="0"/>
                <a:cs typeface="Times New Roman" pitchFamily="18" charset="0"/>
              </a:rPr>
              <a:t>Botz</a:t>
            </a:r>
            <a:r>
              <a:rPr lang="en-US" sz="2200" dirty="0">
                <a:latin typeface="Times New Roman" panose="02020603050405020304" pitchFamily="18" charset="0"/>
                <a:cs typeface="Times New Roman" pitchFamily="18" charset="0"/>
              </a:rPr>
              <a:t>, F., </a:t>
            </a:r>
            <a:r>
              <a:rPr lang="en-US" sz="2200" dirty="0" err="1">
                <a:latin typeface="Times New Roman" panose="02020603050405020304" pitchFamily="18" charset="0"/>
                <a:cs typeface="Times New Roman" pitchFamily="18" charset="0"/>
              </a:rPr>
              <a:t>Cecere</a:t>
            </a:r>
            <a:r>
              <a:rPr lang="en-US" sz="2200" dirty="0">
                <a:latin typeface="Times New Roman" panose="02020603050405020304" pitchFamily="18" charset="0"/>
                <a:cs typeface="Times New Roman" pitchFamily="18" charset="0"/>
              </a:rPr>
              <a:t>, A., Chang, Y., Chen, G., Chen, H., Chung, S. J., … Zhou, S.-Q. (2009). A benchmark study on the thermal conductivity of </a:t>
            </a:r>
            <a:r>
              <a:rPr lang="en-US" sz="2200" dirty="0" err="1">
                <a:latin typeface="Times New Roman" panose="02020603050405020304" pitchFamily="18" charset="0"/>
                <a:cs typeface="Times New Roman" pitchFamily="18" charset="0"/>
              </a:rPr>
              <a:t>nanofluids</a:t>
            </a:r>
            <a:r>
              <a:rPr lang="en-US" sz="2200" dirty="0">
                <a:latin typeface="Times New Roman" panose="02020603050405020304" pitchFamily="18" charset="0"/>
                <a:cs typeface="Times New Roman" pitchFamily="18" charset="0"/>
              </a:rPr>
              <a:t>. Journal of Applied Physics, 106(9), 094312. </a:t>
            </a:r>
            <a:r>
              <a:rPr lang="en-US" sz="2200" dirty="0">
                <a:latin typeface="Times New Roman" panose="02020603050405020304" pitchFamily="18" charset="0"/>
                <a:cs typeface="Times New Roman" pitchFamily="18" charset="0"/>
                <a:hlinkClick r:id="rId3"/>
              </a:rPr>
              <a:t>https://doi.org/10.1063/1.3245330</a:t>
            </a:r>
            <a:endParaRPr lang="en-US" sz="2200" dirty="0">
              <a:latin typeface="Times New Roman" pitchFamily="18" charset="0"/>
              <a:cs typeface="Times New Roman" pitchFamily="18" charset="0"/>
            </a:endParaRPr>
          </a:p>
          <a:p>
            <a:pPr>
              <a:buNone/>
            </a:pPr>
            <a:r>
              <a:rPr lang="en-US" sz="2200" dirty="0">
                <a:latin typeface="Times New Roman" pitchFamily="18" charset="0"/>
                <a:cs typeface="Times New Roman" pitchFamily="18" charset="0"/>
              </a:rPr>
              <a:t>[3]  </a:t>
            </a:r>
            <a:r>
              <a:rPr lang="en-US" sz="2200" dirty="0" err="1">
                <a:latin typeface="Times New Roman" panose="02020603050405020304" pitchFamily="18" charset="0"/>
                <a:cs typeface="Times New Roman" pitchFamily="18" charset="0"/>
              </a:rPr>
              <a:t>Ferrouillat</a:t>
            </a:r>
            <a:r>
              <a:rPr lang="en-US" sz="2200" dirty="0">
                <a:latin typeface="Times New Roman" panose="02020603050405020304" pitchFamily="18" charset="0"/>
                <a:cs typeface="Times New Roman" pitchFamily="18" charset="0"/>
              </a:rPr>
              <a:t>, S., Bontemps, A., </a:t>
            </a:r>
            <a:r>
              <a:rPr lang="en-US" sz="2200" dirty="0" err="1">
                <a:latin typeface="Times New Roman" panose="02020603050405020304" pitchFamily="18" charset="0"/>
                <a:cs typeface="Times New Roman" pitchFamily="18" charset="0"/>
              </a:rPr>
              <a:t>Ribeiro</a:t>
            </a:r>
            <a:r>
              <a:rPr lang="en-US" sz="2200" dirty="0">
                <a:latin typeface="Times New Roman" panose="02020603050405020304" pitchFamily="18" charset="0"/>
                <a:cs typeface="Times New Roman" pitchFamily="18" charset="0"/>
              </a:rPr>
              <a:t>, J.-P., </a:t>
            </a:r>
            <a:r>
              <a:rPr lang="en-US" sz="2200" dirty="0" err="1">
                <a:latin typeface="Times New Roman" panose="02020603050405020304" pitchFamily="18" charset="0"/>
                <a:cs typeface="Times New Roman" pitchFamily="18" charset="0"/>
              </a:rPr>
              <a:t>Gruss</a:t>
            </a:r>
            <a:r>
              <a:rPr lang="en-US" sz="2200" dirty="0">
                <a:latin typeface="Times New Roman" panose="02020603050405020304" pitchFamily="18" charset="0"/>
                <a:cs typeface="Times New Roman" pitchFamily="18" charset="0"/>
              </a:rPr>
              <a:t>, J.-A., &amp; Soriano, O. (2011). Hydraulic and heat transfer study of SiO2/water </a:t>
            </a:r>
            <a:r>
              <a:rPr lang="en-US" sz="2200" dirty="0" err="1">
                <a:latin typeface="Times New Roman" panose="02020603050405020304" pitchFamily="18" charset="0"/>
                <a:cs typeface="Times New Roman" pitchFamily="18" charset="0"/>
              </a:rPr>
              <a:t>nanofluids</a:t>
            </a:r>
            <a:r>
              <a:rPr lang="en-US" sz="2200" dirty="0">
                <a:latin typeface="Times New Roman" panose="02020603050405020304" pitchFamily="18" charset="0"/>
                <a:cs typeface="Times New Roman" pitchFamily="18" charset="0"/>
              </a:rPr>
              <a:t> in horizontal tubes with imposed wall temperature boundary conditions. International Journal of Heat and Fluid Flow, 32(2), 424–439. </a:t>
            </a:r>
            <a:r>
              <a:rPr lang="en-US" sz="2200" dirty="0">
                <a:latin typeface="Times New Roman" panose="02020603050405020304" pitchFamily="18" charset="0"/>
                <a:cs typeface="Times New Roman" pitchFamily="18" charset="0"/>
                <a:hlinkClick r:id="rId4"/>
              </a:rPr>
              <a:t>https://doi.org/10.1016/j.ijheatfluidflow.2011.01.003</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80</a:t>
            </a:fld>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10000"/>
          </a:bodyPr>
          <a:lstStyle/>
          <a:p>
            <a:pPr>
              <a:buNone/>
            </a:pPr>
            <a:r>
              <a:rPr lang="en-US" sz="2400" dirty="0">
                <a:latin typeface="Times New Roman" pitchFamily="18" charset="0"/>
                <a:cs typeface="Times New Roman" pitchFamily="18" charset="0"/>
              </a:rPr>
              <a:t>[4] Hanks, R. W., &amp; Cope, R. C. (1970). Laminar-turbulent transitional flow phenomena in isosceles triangular cross-section ducts. </a:t>
            </a:r>
            <a:r>
              <a:rPr lang="en-US" sz="2400" i="1" dirty="0" err="1">
                <a:latin typeface="Times New Roman" pitchFamily="18" charset="0"/>
                <a:cs typeface="Times New Roman" pitchFamily="18" charset="0"/>
              </a:rPr>
              <a:t>AIChE</a:t>
            </a:r>
            <a:r>
              <a:rPr lang="en-US" sz="2400" i="1" dirty="0">
                <a:latin typeface="Times New Roman" pitchFamily="18" charset="0"/>
                <a:cs typeface="Times New Roman" pitchFamily="18" charset="0"/>
              </a:rPr>
              <a:t> Journal. American Institute of Chemical Engineers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16</a:t>
            </a:r>
            <a:r>
              <a:rPr lang="en-US" sz="2400" dirty="0">
                <a:latin typeface="Times New Roman" pitchFamily="18" charset="0"/>
                <a:cs typeface="Times New Roman" pitchFamily="18" charset="0"/>
              </a:rPr>
              <a:t>(4), 528–535. https://doi.org/10.1002/aic.690160405</a:t>
            </a:r>
          </a:p>
          <a:p>
            <a:pPr>
              <a:buNone/>
            </a:pPr>
            <a:r>
              <a:rPr lang="en-US" sz="2400" dirty="0">
                <a:latin typeface="Times New Roman" pitchFamily="18" charset="0"/>
                <a:cs typeface="Times New Roman" pitchFamily="18" charset="0"/>
              </a:rPr>
              <a:t>[5] Mohammed, H. A., Om, N. I., </a:t>
            </a:r>
            <a:r>
              <a:rPr lang="en-US" sz="2400" dirty="0" err="1">
                <a:latin typeface="Times New Roman" pitchFamily="18" charset="0"/>
                <a:cs typeface="Times New Roman" pitchFamily="18" charset="0"/>
              </a:rPr>
              <a:t>Shuaib</a:t>
            </a:r>
            <a:r>
              <a:rPr lang="en-US" sz="2400" dirty="0">
                <a:latin typeface="Times New Roman" pitchFamily="18" charset="0"/>
                <a:cs typeface="Times New Roman" pitchFamily="18" charset="0"/>
              </a:rPr>
              <a:t>, N. H., Hussein, A. K., &amp; </a:t>
            </a:r>
            <a:r>
              <a:rPr lang="en-US" sz="2400" dirty="0" err="1">
                <a:latin typeface="Times New Roman" pitchFamily="18" charset="0"/>
                <a:cs typeface="Times New Roman" pitchFamily="18" charset="0"/>
              </a:rPr>
              <a:t>Saidur</a:t>
            </a:r>
            <a:r>
              <a:rPr lang="en-US" sz="2400" dirty="0">
                <a:latin typeface="Times New Roman" pitchFamily="18" charset="0"/>
                <a:cs typeface="Times New Roman" pitchFamily="18" charset="0"/>
              </a:rPr>
              <a:t>, R. (2011). The application of </a:t>
            </a:r>
            <a:r>
              <a:rPr lang="en-US" sz="2400" dirty="0" err="1">
                <a:latin typeface="Times New Roman" pitchFamily="18" charset="0"/>
                <a:cs typeface="Times New Roman" pitchFamily="18" charset="0"/>
              </a:rPr>
              <a:t>nanofluids</a:t>
            </a:r>
            <a:r>
              <a:rPr lang="en-US" sz="2400" dirty="0">
                <a:latin typeface="Times New Roman" pitchFamily="18" charset="0"/>
                <a:cs typeface="Times New Roman" pitchFamily="18" charset="0"/>
              </a:rPr>
              <a:t> on three dimensional mixed convection heat transfer in equilateral triangular duct. </a:t>
            </a:r>
            <a:r>
              <a:rPr lang="en-US" sz="2400" i="1" dirty="0">
                <a:latin typeface="Times New Roman" pitchFamily="18" charset="0"/>
                <a:cs typeface="Times New Roman" pitchFamily="18" charset="0"/>
              </a:rPr>
              <a:t>Heat and Technology</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29</a:t>
            </a:r>
            <a:r>
              <a:rPr lang="en-US" sz="2400" dirty="0">
                <a:latin typeface="Times New Roman" pitchFamily="18" charset="0"/>
                <a:cs typeface="Times New Roman" pitchFamily="18" charset="0"/>
              </a:rPr>
              <a:t>(2), 3–12. https://eprints.um.edu.my/6691/</a:t>
            </a:r>
          </a:p>
          <a:p>
            <a:pPr>
              <a:buNone/>
            </a:pPr>
            <a:r>
              <a:rPr lang="en-US" sz="2400" dirty="0">
                <a:latin typeface="Times New Roman" pitchFamily="18" charset="0"/>
                <a:cs typeface="Times New Roman" pitchFamily="18" charset="0"/>
              </a:rPr>
              <a:t>[6] Montgomery, S. R., &amp; </a:t>
            </a:r>
            <a:r>
              <a:rPr lang="en-US" sz="2400" dirty="0" err="1">
                <a:latin typeface="Times New Roman" pitchFamily="18" charset="0"/>
                <a:cs typeface="Times New Roman" pitchFamily="18" charset="0"/>
              </a:rPr>
              <a:t>Wibulsvas</a:t>
            </a:r>
            <a:r>
              <a:rPr lang="en-US" sz="2400" dirty="0">
                <a:latin typeface="Times New Roman" pitchFamily="18" charset="0"/>
                <a:cs typeface="Times New Roman" pitchFamily="18" charset="0"/>
              </a:rPr>
              <a:t>, P. (2019). Laminar flow heat-transfer in ducts of rectangular cross-section. </a:t>
            </a:r>
            <a:r>
              <a:rPr lang="en-US" sz="2400" i="1" dirty="0">
                <a:latin typeface="Times New Roman" pitchFamily="18" charset="0"/>
                <a:cs typeface="Times New Roman" pitchFamily="18" charset="0"/>
              </a:rPr>
              <a:t>Proceeding of International Heat Transfer Conference 3</a:t>
            </a:r>
            <a:r>
              <a:rPr lang="en-US" sz="2400" dirty="0">
                <a:latin typeface="Times New Roman" pitchFamily="18" charset="0"/>
                <a:cs typeface="Times New Roman" pitchFamily="18" charset="0"/>
              </a:rPr>
              <a:t>.</a:t>
            </a:r>
          </a:p>
          <a:p>
            <a:pPr>
              <a:buNone/>
            </a:pPr>
            <a:r>
              <a:rPr lang="en-US" sz="2400" dirty="0">
                <a:latin typeface="Times New Roman" pitchFamily="18" charset="0"/>
                <a:cs typeface="Times New Roman" pitchFamily="18" charset="0"/>
              </a:rPr>
              <a:t>[7] </a:t>
            </a:r>
            <a:r>
              <a:rPr lang="en-US" sz="2400" dirty="0" err="1">
                <a:latin typeface="Times New Roman" pitchFamily="18" charset="0"/>
                <a:cs typeface="Times New Roman" pitchFamily="18" charset="0"/>
              </a:rPr>
              <a:t>Xuan</a:t>
            </a:r>
            <a:r>
              <a:rPr lang="en-US" sz="2400" dirty="0">
                <a:latin typeface="Times New Roman" pitchFamily="18" charset="0"/>
                <a:cs typeface="Times New Roman" pitchFamily="18" charset="0"/>
              </a:rPr>
              <a:t>, Y., &amp; Li, Q. (2000). Heat transfer enhancement of </a:t>
            </a:r>
            <a:r>
              <a:rPr lang="en-US" sz="2400" dirty="0" err="1">
                <a:latin typeface="Times New Roman" pitchFamily="18" charset="0"/>
                <a:cs typeface="Times New Roman" pitchFamily="18" charset="0"/>
              </a:rPr>
              <a:t>nanofluids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International Journal of Heat and Fluid Flow</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21</a:t>
            </a:r>
            <a:r>
              <a:rPr lang="en-US" sz="2400" dirty="0">
                <a:latin typeface="Times New Roman" pitchFamily="18" charset="0"/>
                <a:cs typeface="Times New Roman" pitchFamily="18" charset="0"/>
              </a:rPr>
              <a:t>(1), 58–64. https://doi.org/10.1016/s0142-727x(99)00067-3</a:t>
            </a:r>
          </a:p>
          <a:p>
            <a:pPr>
              <a:buNone/>
            </a:pPr>
            <a:r>
              <a:rPr lang="en-US" sz="2400" dirty="0">
                <a:latin typeface="Times New Roman" pitchFamily="18" charset="0"/>
                <a:cs typeface="Times New Roman" pitchFamily="18" charset="0"/>
              </a:rPr>
              <a:t>[8] </a:t>
            </a:r>
            <a:r>
              <a:rPr lang="en-US" sz="2400" dirty="0" err="1">
                <a:latin typeface="Times New Roman" pitchFamily="18" charset="0"/>
                <a:cs typeface="Times New Roman" pitchFamily="18" charset="0"/>
              </a:rPr>
              <a:t>Yilmaz</a:t>
            </a:r>
            <a:r>
              <a:rPr lang="en-US" sz="2400" dirty="0">
                <a:latin typeface="Times New Roman" pitchFamily="18" charset="0"/>
                <a:cs typeface="Times New Roman" pitchFamily="18" charset="0"/>
              </a:rPr>
              <a:t>, T., &amp; </a:t>
            </a:r>
            <a:r>
              <a:rPr lang="en-US" sz="2400" dirty="0" err="1">
                <a:latin typeface="Times New Roman" pitchFamily="18" charset="0"/>
                <a:cs typeface="Times New Roman" pitchFamily="18" charset="0"/>
              </a:rPr>
              <a:t>Cihan</a:t>
            </a:r>
            <a:r>
              <a:rPr lang="en-US" sz="2400" dirty="0">
                <a:latin typeface="Times New Roman" pitchFamily="18" charset="0"/>
                <a:cs typeface="Times New Roman" pitchFamily="18" charset="0"/>
              </a:rPr>
              <a:t>, E. (1993). General equation for heat transfer for laminar flow in ducts of arbitrary cross-sections. </a:t>
            </a:r>
            <a:r>
              <a:rPr lang="en-US" sz="2400" i="1" dirty="0">
                <a:latin typeface="Times New Roman" pitchFamily="18" charset="0"/>
                <a:cs typeface="Times New Roman" pitchFamily="18" charset="0"/>
              </a:rPr>
              <a:t>International Journal of Heat and Mass Transfer</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36</a:t>
            </a:r>
            <a:r>
              <a:rPr lang="en-US" sz="2400" dirty="0">
                <a:latin typeface="Times New Roman" pitchFamily="18" charset="0"/>
                <a:cs typeface="Times New Roman" pitchFamily="18" charset="0"/>
              </a:rPr>
              <a:t>(13), 3265–3270. https://doi.org/10.1016/0017-9310(93)9000Zhou, S.-Q., &amp; Ni, R. (2008). Measurement of the specific heat capacity of water-based Al2O3 </a:t>
            </a:r>
            <a:r>
              <a:rPr lang="en-US" sz="2400" dirty="0" err="1">
                <a:latin typeface="Times New Roman" pitchFamily="18" charset="0"/>
                <a:cs typeface="Times New Roman" pitchFamily="18" charset="0"/>
              </a:rPr>
              <a:t>nanofluid</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Applied Physics Letters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92</a:t>
            </a:r>
            <a:r>
              <a:rPr lang="en-US" sz="2400" dirty="0">
                <a:latin typeface="Times New Roman" pitchFamily="18" charset="0"/>
                <a:cs typeface="Times New Roman" pitchFamily="18" charset="0"/>
              </a:rPr>
              <a:t>(9), 093123. https://doi.org/10.1063/1.2890431</a:t>
            </a:r>
          </a:p>
          <a:p>
            <a:pPr>
              <a:buNone/>
            </a:pPr>
            <a:r>
              <a:rPr lang="en-US" sz="2200" dirty="0">
                <a:latin typeface="Times New Roman" pitchFamily="18" charset="0"/>
                <a:cs typeface="Times New Roman" pitchFamily="18" charset="0"/>
              </a:rPr>
              <a:t>.</a:t>
            </a: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92500" lnSpcReduction="20000"/>
          </a:bodyPr>
          <a:lstStyle/>
          <a:p>
            <a:pPr>
              <a:buNone/>
            </a:pPr>
            <a:r>
              <a:rPr lang="en-US" sz="2400" dirty="0">
                <a:latin typeface="Times New Roman" pitchFamily="18" charset="0"/>
                <a:cs typeface="Times New Roman" pitchFamily="18" charset="0"/>
              </a:rPr>
              <a:t>[9]  </a:t>
            </a:r>
            <a:r>
              <a:rPr lang="en-US" sz="2400" dirty="0" err="1">
                <a:latin typeface="Times New Roman" pitchFamily="18" charset="0"/>
                <a:cs typeface="Times New Roman" pitchFamily="18" charset="0"/>
              </a:rPr>
              <a:t>Talukdar</a:t>
            </a:r>
            <a:r>
              <a:rPr lang="en-US" sz="2400" dirty="0">
                <a:latin typeface="Times New Roman" pitchFamily="18" charset="0"/>
                <a:cs typeface="Times New Roman" pitchFamily="18" charset="0"/>
              </a:rPr>
              <a:t> P., Shah M., “Analysis of laminar mixed convective heat transfer in horizontal triangular ducts,” </a:t>
            </a:r>
            <a:r>
              <a:rPr lang="en-US" sz="2400" i="1" dirty="0">
                <a:latin typeface="Times New Roman" pitchFamily="18" charset="0"/>
                <a:cs typeface="Times New Roman" pitchFamily="18" charset="0"/>
              </a:rPr>
              <a:t>Numerical Heat Transfer Part A: Applications</a:t>
            </a:r>
            <a:r>
              <a:rPr lang="en-US" sz="2400" dirty="0">
                <a:latin typeface="Times New Roman" pitchFamily="18" charset="0"/>
                <a:cs typeface="Times New Roman" pitchFamily="18" charset="0"/>
              </a:rPr>
              <a:t>, vol. 54, no. 12, pp. 1148–1168, 2008. </a:t>
            </a:r>
          </a:p>
          <a:p>
            <a:pPr>
              <a:buNone/>
            </a:pPr>
            <a:r>
              <a:rPr lang="en-US" sz="2400" dirty="0">
                <a:latin typeface="Times New Roman" pitchFamily="18" charset="0"/>
                <a:cs typeface="Times New Roman" pitchFamily="18" charset="0"/>
              </a:rPr>
              <a:t>[10]  </a:t>
            </a:r>
            <a:r>
              <a:rPr lang="en-US" sz="2400" dirty="0" err="1">
                <a:latin typeface="Times New Roman" pitchFamily="18" charset="0"/>
                <a:cs typeface="Times New Roman" pitchFamily="18" charset="0"/>
              </a:rPr>
              <a:t>Lawal</a:t>
            </a:r>
            <a:r>
              <a:rPr lang="en-US" sz="2400" dirty="0">
                <a:latin typeface="Times New Roman" pitchFamily="18" charset="0"/>
                <a:cs typeface="Times New Roman" pitchFamily="18" charset="0"/>
              </a:rPr>
              <a:t> A., “Mixed convection heat transfer to power law fluids in arbitrary cross-sectional ducts,” </a:t>
            </a:r>
            <a:r>
              <a:rPr lang="en-US" sz="2400" i="1" dirty="0">
                <a:latin typeface="Times New Roman" pitchFamily="18" charset="0"/>
                <a:cs typeface="Times New Roman" pitchFamily="18" charset="0"/>
              </a:rPr>
              <a:t>Journal of Heat Transfer</a:t>
            </a:r>
            <a:r>
              <a:rPr lang="en-US" sz="2400" dirty="0">
                <a:latin typeface="Times New Roman" pitchFamily="18" charset="0"/>
                <a:cs typeface="Times New Roman" pitchFamily="18" charset="0"/>
              </a:rPr>
              <a:t>, vol. 111, no. 2, pp. 399–406, 1989. </a:t>
            </a:r>
          </a:p>
          <a:p>
            <a:pPr>
              <a:buNone/>
            </a:pPr>
            <a:r>
              <a:rPr lang="en-US" sz="2400" dirty="0">
                <a:latin typeface="Times New Roman" pitchFamily="18" charset="0"/>
                <a:cs typeface="Times New Roman" pitchFamily="18" charset="0"/>
              </a:rPr>
              <a:t>[11]  Schneider G. E., </a:t>
            </a:r>
            <a:r>
              <a:rPr lang="en-US" sz="2400" dirty="0" err="1">
                <a:latin typeface="Times New Roman" pitchFamily="18" charset="0"/>
                <a:cs typeface="Times New Roman" pitchFamily="18" charset="0"/>
              </a:rPr>
              <a:t>LeDain</a:t>
            </a:r>
            <a:r>
              <a:rPr lang="en-US" sz="2400" dirty="0">
                <a:latin typeface="Times New Roman" pitchFamily="18" charset="0"/>
                <a:cs typeface="Times New Roman" pitchFamily="18" charset="0"/>
              </a:rPr>
              <a:t> B. L., “Fully developed laminar heat transfer in triangular passages,” </a:t>
            </a:r>
            <a:r>
              <a:rPr lang="en-US" sz="2400" i="1" dirty="0">
                <a:latin typeface="Times New Roman" pitchFamily="18" charset="0"/>
                <a:cs typeface="Times New Roman" pitchFamily="18" charset="0"/>
              </a:rPr>
              <a:t>Journal of energy</a:t>
            </a:r>
            <a:r>
              <a:rPr lang="en-US" sz="2400" dirty="0">
                <a:latin typeface="Times New Roman" pitchFamily="18" charset="0"/>
                <a:cs typeface="Times New Roman" pitchFamily="18" charset="0"/>
              </a:rPr>
              <a:t>, vol. 5, no. 1, pp. 15–21, 1981. </a:t>
            </a:r>
          </a:p>
          <a:p>
            <a:pPr>
              <a:buNone/>
            </a:pPr>
            <a:r>
              <a:rPr lang="en-US" sz="2400" dirty="0">
                <a:latin typeface="Times New Roman" pitchFamily="18" charset="0"/>
                <a:cs typeface="Times New Roman" pitchFamily="18" charset="0"/>
              </a:rPr>
              <a:t>[12] Hanks R. W., Cope R. C., “Laminar-Turbulent Transitional Flow Phenomena in Isosceles Triangular Cross-section Ducts,” </a:t>
            </a:r>
            <a:r>
              <a:rPr lang="en-US" sz="2400" i="1" dirty="0" err="1">
                <a:latin typeface="Times New Roman" pitchFamily="18" charset="0"/>
                <a:cs typeface="Times New Roman" pitchFamily="18" charset="0"/>
              </a:rPr>
              <a:t>AIChE</a:t>
            </a:r>
            <a:r>
              <a:rPr lang="en-US" sz="2400" i="1" dirty="0">
                <a:latin typeface="Times New Roman" pitchFamily="18" charset="0"/>
                <a:cs typeface="Times New Roman" pitchFamily="18" charset="0"/>
              </a:rPr>
              <a:t> Journal</a:t>
            </a:r>
            <a:r>
              <a:rPr lang="en-US" sz="2400" dirty="0">
                <a:latin typeface="Times New Roman" pitchFamily="18" charset="0"/>
                <a:cs typeface="Times New Roman" pitchFamily="18" charset="0"/>
              </a:rPr>
              <a:t>, vol. 16, no. 4, pp. 528–535, 1970. </a:t>
            </a:r>
          </a:p>
          <a:p>
            <a:pPr>
              <a:buNone/>
            </a:pPr>
            <a:r>
              <a:rPr lang="en-US" sz="2400" dirty="0">
                <a:latin typeface="Times New Roman" pitchFamily="18" charset="0"/>
                <a:cs typeface="Times New Roman" pitchFamily="18" charset="0"/>
              </a:rPr>
              <a:t>[13]  </a:t>
            </a:r>
            <a:r>
              <a:rPr lang="en-US" sz="2400" dirty="0" err="1">
                <a:latin typeface="Times New Roman" pitchFamily="18" charset="0"/>
                <a:cs typeface="Times New Roman" pitchFamily="18" charset="0"/>
              </a:rPr>
              <a:t>Altemani</a:t>
            </a:r>
            <a:r>
              <a:rPr lang="en-US" sz="2400" dirty="0">
                <a:latin typeface="Times New Roman" pitchFamily="18" charset="0"/>
                <a:cs typeface="Times New Roman" pitchFamily="18" charset="0"/>
              </a:rPr>
              <a:t> C. A. C., Sparrow E. M., “Turbulent heat transfer and fluid flow in an </a:t>
            </a:r>
            <a:r>
              <a:rPr lang="en-US" sz="2400" dirty="0" err="1">
                <a:latin typeface="Times New Roman" pitchFamily="18" charset="0"/>
                <a:cs typeface="Times New Roman" pitchFamily="18" charset="0"/>
              </a:rPr>
              <a:t>unsymmetrically</a:t>
            </a:r>
            <a:r>
              <a:rPr lang="en-US" sz="2400" dirty="0">
                <a:latin typeface="Times New Roman" pitchFamily="18" charset="0"/>
                <a:cs typeface="Times New Roman" pitchFamily="18" charset="0"/>
              </a:rPr>
              <a:t> heated triangular duct,” </a:t>
            </a:r>
            <a:r>
              <a:rPr lang="en-US" sz="2400" i="1" dirty="0">
                <a:latin typeface="Times New Roman" pitchFamily="18" charset="0"/>
                <a:cs typeface="Times New Roman" pitchFamily="18" charset="0"/>
              </a:rPr>
              <a:t>Journal of Heat Transfer</a:t>
            </a:r>
            <a:r>
              <a:rPr lang="en-US" sz="2400" dirty="0">
                <a:latin typeface="Times New Roman" pitchFamily="18" charset="0"/>
                <a:cs typeface="Times New Roman" pitchFamily="18" charset="0"/>
              </a:rPr>
              <a:t>, vol. 102, no. 4, pp. 590–597, 1980. </a:t>
            </a:r>
          </a:p>
          <a:p>
            <a:pPr>
              <a:buNone/>
            </a:pPr>
            <a:r>
              <a:rPr lang="en-US" sz="2400" dirty="0">
                <a:latin typeface="Times New Roman" pitchFamily="18" charset="0"/>
                <a:cs typeface="Times New Roman" pitchFamily="18" charset="0"/>
              </a:rPr>
              <a:t>[14]  Leung C. W., Wong T. T., and Kang H. J., “Forced convection of turbulent flow in triangular ducts with different angles and surface </a:t>
            </a:r>
            <a:r>
              <a:rPr lang="en-US" sz="2400" dirty="0" err="1">
                <a:latin typeface="Times New Roman" pitchFamily="18" charset="0"/>
                <a:cs typeface="Times New Roman" pitchFamily="18" charset="0"/>
              </a:rPr>
              <a:t>roughnesses</a:t>
            </a:r>
            <a:r>
              <a:rPr lang="en-US" sz="2400" dirty="0">
                <a:latin typeface="Times New Roman" pitchFamily="18" charset="0"/>
                <a:cs typeface="Times New Roman" pitchFamily="18" charset="0"/>
              </a:rPr>
              <a:t>,” </a:t>
            </a:r>
            <a:r>
              <a:rPr lang="en-US" sz="2400" i="1" dirty="0">
                <a:latin typeface="Times New Roman" pitchFamily="18" charset="0"/>
                <a:cs typeface="Times New Roman" pitchFamily="18" charset="0"/>
              </a:rPr>
              <a:t>Heat and Mass Transfer</a:t>
            </a:r>
            <a:r>
              <a:rPr lang="en-US" sz="2400" dirty="0">
                <a:latin typeface="Times New Roman" pitchFamily="18" charset="0"/>
                <a:cs typeface="Times New Roman" pitchFamily="18" charset="0"/>
              </a:rPr>
              <a:t>, vol. 34, no. 1, pp. 63–68, 1998. https://www.sciencedirect.com/science/article/abs/pii/S0142727X11000117</a:t>
            </a:r>
          </a:p>
          <a:p>
            <a:pPr>
              <a:buNone/>
            </a:pPr>
            <a:r>
              <a:rPr lang="en-US" sz="2400" dirty="0">
                <a:latin typeface="Times New Roman" pitchFamily="18" charset="0"/>
                <a:cs typeface="Times New Roman" pitchFamily="18" charset="0"/>
              </a:rPr>
              <a:t>[15]  </a:t>
            </a:r>
            <a:r>
              <a:rPr lang="en-US" sz="2400" dirty="0" err="1">
                <a:latin typeface="Times New Roman" pitchFamily="18" charset="0"/>
                <a:cs typeface="Times New Roman" pitchFamily="18" charset="0"/>
              </a:rPr>
              <a:t>Sharabi</a:t>
            </a:r>
            <a:r>
              <a:rPr lang="en-US" sz="2400" dirty="0">
                <a:latin typeface="Times New Roman" pitchFamily="18" charset="0"/>
                <a:cs typeface="Times New Roman" pitchFamily="18" charset="0"/>
              </a:rPr>
              <a:t> M., </a:t>
            </a:r>
            <a:r>
              <a:rPr lang="en-US" sz="2400" dirty="0" err="1">
                <a:latin typeface="Times New Roman" pitchFamily="18" charset="0"/>
                <a:cs typeface="Times New Roman" pitchFamily="18" charset="0"/>
              </a:rPr>
              <a:t>Ambrosini</a:t>
            </a:r>
            <a:r>
              <a:rPr lang="en-US" sz="2400" dirty="0">
                <a:latin typeface="Times New Roman" pitchFamily="18" charset="0"/>
                <a:cs typeface="Times New Roman" pitchFamily="18" charset="0"/>
              </a:rPr>
              <a:t> W., He S., and Jackson J. D., “Prediction of turbulent convective heat transfer to a fluid at supercritical pressure in square and triangular channels,” </a:t>
            </a:r>
            <a:r>
              <a:rPr lang="en-US" sz="2400" i="1" dirty="0">
                <a:latin typeface="Times New Roman" pitchFamily="18" charset="0"/>
                <a:cs typeface="Times New Roman" pitchFamily="18" charset="0"/>
              </a:rPr>
              <a:t>Annals of Nuclear Energy</a:t>
            </a:r>
            <a:r>
              <a:rPr lang="en-US" sz="2400" dirty="0">
                <a:latin typeface="Times New Roman" pitchFamily="18" charset="0"/>
                <a:cs typeface="Times New Roman" pitchFamily="18" charset="0"/>
              </a:rPr>
              <a:t>, vol. 35, no. 6, pp. 993–1005, 2008.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82</a:t>
            </a:fld>
            <a:endParaRPr lang="en-I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533400"/>
            <a:ext cx="10515600" cy="6134100"/>
          </a:xfrm>
        </p:spPr>
        <p:txBody>
          <a:bodyPr>
            <a:normAutofit fontScale="85000" lnSpcReduction="20000"/>
          </a:bodyPr>
          <a:lstStyle/>
          <a:p>
            <a:pPr>
              <a:buNone/>
            </a:pPr>
            <a:r>
              <a:rPr lang="en-US" dirty="0">
                <a:latin typeface="Times New Roman" pitchFamily="18" charset="0"/>
                <a:cs typeface="Times New Roman" pitchFamily="18" charset="0"/>
              </a:rPr>
              <a:t>[16]   Chaves C. L., </a:t>
            </a:r>
            <a:r>
              <a:rPr lang="en-US" dirty="0" err="1">
                <a:latin typeface="Times New Roman" pitchFamily="18" charset="0"/>
                <a:cs typeface="Times New Roman" pitchFamily="18" charset="0"/>
              </a:rPr>
              <a:t>Quaresma</a:t>
            </a:r>
            <a:r>
              <a:rPr lang="en-US" dirty="0">
                <a:latin typeface="Times New Roman" pitchFamily="18" charset="0"/>
                <a:cs typeface="Times New Roman" pitchFamily="18" charset="0"/>
              </a:rPr>
              <a:t> J. N. N., </a:t>
            </a:r>
            <a:r>
              <a:rPr lang="en-US" dirty="0" err="1">
                <a:latin typeface="Times New Roman" pitchFamily="18" charset="0"/>
                <a:cs typeface="Times New Roman" pitchFamily="18" charset="0"/>
              </a:rPr>
              <a:t>Macˇdo</a:t>
            </a:r>
            <a:r>
              <a:rPr lang="en-US" dirty="0">
                <a:latin typeface="Times New Roman" pitchFamily="18" charset="0"/>
                <a:cs typeface="Times New Roman" pitchFamily="18" charset="0"/>
              </a:rPr>
              <a:t> N., </a:t>
            </a:r>
            <a:r>
              <a:rPr lang="en-US" dirty="0" err="1">
                <a:latin typeface="Times New Roman" pitchFamily="18" charset="0"/>
                <a:cs typeface="Times New Roman" pitchFamily="18" charset="0"/>
              </a:rPr>
              <a:t>Macědo</a:t>
            </a:r>
            <a:r>
              <a:rPr lang="en-US" dirty="0">
                <a:latin typeface="Times New Roman" pitchFamily="18" charset="0"/>
                <a:cs typeface="Times New Roman" pitchFamily="18" charset="0"/>
              </a:rPr>
              <a:t> E. N., Pereira L. M., and Lima J. A., “Forced convection heat transfer to power-law non-Newtonian fluids inside triangular ducts,” Heat Transfer Engineering, vol. 25, no. 7, pp. 23–33, 2004. </a:t>
            </a:r>
          </a:p>
          <a:p>
            <a:pPr>
              <a:buNone/>
            </a:pPr>
            <a:r>
              <a:rPr lang="en-US" dirty="0">
                <a:latin typeface="Times New Roman" pitchFamily="18" charset="0"/>
                <a:cs typeface="Times New Roman" pitchFamily="18" charset="0"/>
              </a:rPr>
              <a:t>[17]  </a:t>
            </a:r>
            <a:r>
              <a:rPr lang="en-US" dirty="0" err="1">
                <a:latin typeface="Times New Roman" pitchFamily="18" charset="0"/>
                <a:cs typeface="Times New Roman" pitchFamily="18" charset="0"/>
              </a:rPr>
              <a:t>Manca</a:t>
            </a:r>
            <a:r>
              <a:rPr lang="en-US" dirty="0">
                <a:latin typeface="Times New Roman" pitchFamily="18" charset="0"/>
                <a:cs typeface="Times New Roman" pitchFamily="18" charset="0"/>
              </a:rPr>
              <a:t> O., </a:t>
            </a:r>
            <a:r>
              <a:rPr lang="en-US" dirty="0" err="1">
                <a:latin typeface="Times New Roman" pitchFamily="18" charset="0"/>
                <a:cs typeface="Times New Roman" pitchFamily="18" charset="0"/>
              </a:rPr>
              <a:t>Nardini</a:t>
            </a:r>
            <a:r>
              <a:rPr lang="en-US" dirty="0">
                <a:latin typeface="Times New Roman" pitchFamily="18" charset="0"/>
                <a:cs typeface="Times New Roman" pitchFamily="18" charset="0"/>
              </a:rPr>
              <a:t> S., Ricci D., and </a:t>
            </a:r>
            <a:r>
              <a:rPr lang="en-US" dirty="0" err="1">
                <a:latin typeface="Times New Roman" pitchFamily="18" charset="0"/>
                <a:cs typeface="Times New Roman" pitchFamily="18" charset="0"/>
              </a:rPr>
              <a:t>Tamburrino</a:t>
            </a:r>
            <a:r>
              <a:rPr lang="en-US" dirty="0">
                <a:latin typeface="Times New Roman" pitchFamily="18" charset="0"/>
                <a:cs typeface="Times New Roman" pitchFamily="18" charset="0"/>
              </a:rPr>
              <a:t> S., “Numerical investigation on mixed convection in triangular cross-section ducts with </a:t>
            </a:r>
            <a:r>
              <a:rPr lang="en-US" dirty="0" err="1">
                <a:latin typeface="Times New Roman" pitchFamily="18" charset="0"/>
                <a:cs typeface="Times New Roman" pitchFamily="18" charset="0"/>
              </a:rPr>
              <a:t>nanofluids</a:t>
            </a:r>
            <a:r>
              <a:rPr lang="en-US" dirty="0">
                <a:latin typeface="Times New Roman" pitchFamily="18" charset="0"/>
                <a:cs typeface="Times New Roman" pitchFamily="18" charset="0"/>
              </a:rPr>
              <a:t>,” Advances in Mechanical Engineering, vol. 2012, Article ID 139370, 13 pages, 2012.</a:t>
            </a:r>
          </a:p>
          <a:p>
            <a:pPr>
              <a:buNone/>
            </a:pPr>
            <a:r>
              <a:rPr lang="en-US" dirty="0">
                <a:latin typeface="Times New Roman" pitchFamily="18" charset="0"/>
                <a:cs typeface="Times New Roman" pitchFamily="18" charset="0"/>
              </a:rPr>
              <a:t>[18]  </a:t>
            </a:r>
            <a:r>
              <a:rPr lang="en-US" dirty="0" err="1">
                <a:latin typeface="Times New Roman" pitchFamily="18" charset="0"/>
                <a:cs typeface="Times New Roman" pitchFamily="18" charset="0"/>
              </a:rPr>
              <a:t>Rehme</a:t>
            </a:r>
            <a:r>
              <a:rPr lang="en-US" dirty="0">
                <a:latin typeface="Times New Roman" pitchFamily="18" charset="0"/>
                <a:cs typeface="Times New Roman" pitchFamily="18" charset="0"/>
              </a:rPr>
              <a:t> K., “Simple method of predicting friction factors of turbulent flow in non-circular channels,” International Journal of Heat and Mass Transfer, vol. 16, no. 5, pp. 933–950, 1973. </a:t>
            </a:r>
          </a:p>
          <a:p>
            <a:pPr>
              <a:buNone/>
            </a:pPr>
            <a:r>
              <a:rPr lang="en-US" dirty="0">
                <a:latin typeface="Times New Roman" pitchFamily="18" charset="0"/>
                <a:cs typeface="Times New Roman" pitchFamily="18" charset="0"/>
              </a:rPr>
              <a:t>[19]  Lai Y. G., “An unstructured grid method for a pressure-based flow and heat transfer solver,” Numerical Heat Transfer, Part B: Fundamentals, vol. 32, no. 3, pp. 267–281, 1997. </a:t>
            </a:r>
          </a:p>
          <a:p>
            <a:pPr>
              <a:buNone/>
            </a:pPr>
            <a:r>
              <a:rPr lang="en-US" dirty="0">
                <a:latin typeface="Times New Roman" pitchFamily="18" charset="0"/>
                <a:cs typeface="Times New Roman" pitchFamily="18" charset="0"/>
              </a:rPr>
              <a:t>[20]  Chen S., Chan T. L., Leung C. W., and Yu B., “Numerical prediction of laminar forced convection in triangular ducts with unstructured triangular grid method,” Numerical Heat Transfer Part A: Applications, vol. 38, no. 2, pp. 209–224, 2000. </a:t>
            </a:r>
          </a:p>
          <a:p>
            <a:pPr>
              <a:buNone/>
            </a:pPr>
            <a:r>
              <a:rPr lang="en-US" dirty="0">
                <a:latin typeface="Times New Roman" pitchFamily="18" charset="0"/>
                <a:cs typeface="Times New Roman" pitchFamily="18" charset="0"/>
              </a:rPr>
              <a:t>[21]  Shah R. K., London A. L., Laminar Flow Forced Convection in Ducts, Academic Press, New York, NY, USA, 1978.</a:t>
            </a:r>
          </a:p>
          <a:p>
            <a:pPr>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83</a:t>
            </a:fld>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                        </a:t>
            </a:r>
            <a:r>
              <a:rPr lang="en-IN" sz="9600" b="1">
                <a:latin typeface="Calibri"/>
                <a:ea typeface="Calibri"/>
                <a:cs typeface="Calibri"/>
                <a:sym typeface="Calibri"/>
              </a:rPr>
              <a:t>THANK YOU</a:t>
            </a:r>
            <a:endParaRPr/>
          </a:p>
        </p:txBody>
      </p:sp>
      <p:sp>
        <p:nvSpPr>
          <p:cNvPr id="228" name="Google Shape;2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pPr marL="0" lvl="0" indent="0" algn="r" rtl="0">
                <a:spcBef>
                  <a:spcPts val="0"/>
                </a:spcBef>
                <a:spcAft>
                  <a:spcPts val="0"/>
                </a:spcAft>
                <a:buNone/>
              </a:pPr>
              <a:t>84</a:t>
            </a:fld>
            <a:endParaRPr sz="1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9</a:t>
            </a:fld>
            <a:endParaRPr lang="en-IN"/>
          </a:p>
        </p:txBody>
      </p:sp>
      <p:graphicFrame>
        <p:nvGraphicFramePr>
          <p:cNvPr id="5" name="Table 5">
            <a:extLst>
              <a:ext uri="{FF2B5EF4-FFF2-40B4-BE49-F238E27FC236}">
                <a16:creationId xmlns=""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814351" y="811566"/>
          <a:ext cx="10510421" cy="5855842"/>
        </p:xfrm>
        <a:graphic>
          <a:graphicData uri="http://schemas.openxmlformats.org/drawingml/2006/table">
            <a:tbl>
              <a:tblPr firstRow="1" bandRow="1">
                <a:tableStyleId>{5C22544A-7EE6-4342-B048-85BDC9FD1C3A}</a:tableStyleId>
              </a:tblPr>
              <a:tblGrid>
                <a:gridCol w="2623721">
                  <a:extLst>
                    <a:ext uri="{9D8B030D-6E8A-4147-A177-3AD203B41FA5}">
                      <a16:colId xmlns="" xmlns:a16="http://schemas.microsoft.com/office/drawing/2014/main" val="855067564"/>
                    </a:ext>
                  </a:extLst>
                </a:gridCol>
                <a:gridCol w="2628900">
                  <a:extLst>
                    <a:ext uri="{9D8B030D-6E8A-4147-A177-3AD203B41FA5}">
                      <a16:colId xmlns="" xmlns:a16="http://schemas.microsoft.com/office/drawing/2014/main" val="1909773633"/>
                    </a:ext>
                  </a:extLst>
                </a:gridCol>
                <a:gridCol w="2628900">
                  <a:extLst>
                    <a:ext uri="{9D8B030D-6E8A-4147-A177-3AD203B41FA5}">
                      <a16:colId xmlns="" xmlns:a16="http://schemas.microsoft.com/office/drawing/2014/main" val="1131709314"/>
                    </a:ext>
                  </a:extLst>
                </a:gridCol>
                <a:gridCol w="2628900">
                  <a:extLst>
                    <a:ext uri="{9D8B030D-6E8A-4147-A177-3AD203B41FA5}">
                      <a16:colId xmlns=""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Working fluid</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 xmlns:a16="http://schemas.microsoft.com/office/drawing/2014/main" val="2217782125"/>
                  </a:ext>
                </a:extLst>
              </a:tr>
              <a:tr h="1045329">
                <a:tc>
                  <a:txBody>
                    <a:bodyPr/>
                    <a:lstStyle/>
                    <a:p>
                      <a:pPr algn="ctr"/>
                      <a:r>
                        <a:rPr lang="en-US" sz="1400" b="0" i="0" u="none" strike="noStrike" cap="none" dirty="0" err="1">
                          <a:solidFill>
                            <a:schemeClr val="dk1"/>
                          </a:solidFill>
                          <a:latin typeface="+mn-lt"/>
                          <a:ea typeface="+mn-ea"/>
                          <a:cs typeface="+mn-cs"/>
                          <a:sym typeface="Arial"/>
                        </a:rPr>
                        <a:t>Alawi</a:t>
                      </a:r>
                      <a:r>
                        <a:rPr lang="en-US" sz="1400" b="0" i="0" u="none" strike="noStrike" cap="none" dirty="0">
                          <a:solidFill>
                            <a:schemeClr val="dk1"/>
                          </a:solidFill>
                          <a:latin typeface="+mn-lt"/>
                          <a:ea typeface="+mn-ea"/>
                          <a:cs typeface="+mn-cs"/>
                          <a:sym typeface="Arial"/>
                        </a:rPr>
                        <a:t>, O. A., </a:t>
                      </a:r>
                      <a:r>
                        <a:rPr lang="en-US" sz="1400" b="0" i="0" u="none" strike="noStrike" cap="none" dirty="0" err="1">
                          <a:solidFill>
                            <a:schemeClr val="dk1"/>
                          </a:solidFill>
                          <a:latin typeface="+mn-lt"/>
                          <a:ea typeface="+mn-ea"/>
                          <a:cs typeface="+mn-cs"/>
                          <a:sym typeface="Arial"/>
                        </a:rPr>
                        <a:t>Sidik</a:t>
                      </a:r>
                      <a:r>
                        <a:rPr lang="en-US" sz="1400" b="0" i="0" u="none" strike="noStrike" cap="none" dirty="0">
                          <a:solidFill>
                            <a:schemeClr val="dk1"/>
                          </a:solidFill>
                          <a:latin typeface="+mn-lt"/>
                          <a:ea typeface="+mn-ea"/>
                          <a:cs typeface="+mn-cs"/>
                          <a:sym typeface="Arial"/>
                        </a:rPr>
                        <a:t>, N. A. C., Mohammed, H. A., &amp; </a:t>
                      </a:r>
                      <a:r>
                        <a:rPr lang="en-US" sz="1400" b="0" i="0" u="none" strike="noStrike" cap="none" dirty="0" err="1">
                          <a:solidFill>
                            <a:schemeClr val="dk1"/>
                          </a:solidFill>
                          <a:latin typeface="+mn-lt"/>
                          <a:ea typeface="+mn-ea"/>
                          <a:cs typeface="+mn-cs"/>
                          <a:sym typeface="Arial"/>
                        </a:rPr>
                        <a:t>Syahrullail</a:t>
                      </a:r>
                      <a:r>
                        <a:rPr lang="en-US" sz="1400" b="0" i="0" u="none" strike="noStrike" cap="none" dirty="0">
                          <a:solidFill>
                            <a:schemeClr val="dk1"/>
                          </a:solidFill>
                          <a:latin typeface="+mn-lt"/>
                          <a:ea typeface="+mn-ea"/>
                          <a:cs typeface="+mn-cs"/>
                          <a:sym typeface="Arial"/>
                        </a:rPr>
                        <a:t>, S. (2014)</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latin typeface="Times New Roman" panose="02020603050405020304" pitchFamily="18" charset="0"/>
                          <a:cs typeface="Times New Roman" panose="02020603050405020304" pitchFamily="18" charset="0"/>
                        </a:rPr>
                        <a:t>-</a:t>
                      </a: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Al203, Au  and SiO2 based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fluids</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mn-lt"/>
                          <a:ea typeface="+mn-ea"/>
                          <a:cs typeface="+mn-cs"/>
                          <a:sym typeface="Arial"/>
                        </a:rPr>
                        <a:t>The exercise’s main objective was to compare thermal conductivity data obtained by different organizations for the same samples. Four sets of test </a:t>
                      </a:r>
                      <a:r>
                        <a:rPr lang="en-US" sz="1400" b="0" i="0" u="none" strike="noStrike" cap="none" dirty="0" err="1">
                          <a:solidFill>
                            <a:schemeClr val="dk1"/>
                          </a:solidFill>
                          <a:latin typeface="+mn-lt"/>
                          <a:ea typeface="+mn-ea"/>
                          <a:cs typeface="+mn-cs"/>
                          <a:sym typeface="Arial"/>
                        </a:rPr>
                        <a:t>nanofluids</a:t>
                      </a:r>
                      <a:r>
                        <a:rPr lang="en-US" sz="1400" b="0" i="0" u="none" strike="noStrike" cap="none" dirty="0">
                          <a:solidFill>
                            <a:schemeClr val="dk1"/>
                          </a:solidFill>
                          <a:latin typeface="+mn-lt"/>
                          <a:ea typeface="+mn-ea"/>
                          <a:cs typeface="+mn-cs"/>
                          <a:sym typeface="Arial"/>
                        </a:rPr>
                        <a:t> were procured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90846300"/>
                  </a:ext>
                </a:extLst>
              </a:tr>
              <a:tr h="1045329">
                <a:tc>
                  <a:txBody>
                    <a:bodyPr/>
                    <a:lstStyle/>
                    <a:p>
                      <a:pPr algn="ctr"/>
                      <a:r>
                        <a:rPr lang="en-US" sz="1400" b="0" i="0" u="none" strike="noStrike" cap="none" dirty="0" err="1">
                          <a:solidFill>
                            <a:schemeClr val="dk1"/>
                          </a:solidFill>
                          <a:latin typeface="+mn-lt"/>
                          <a:ea typeface="+mn-ea"/>
                          <a:cs typeface="+mn-cs"/>
                          <a:sym typeface="Arial"/>
                        </a:rPr>
                        <a:t>Khanafer</a:t>
                      </a:r>
                      <a:r>
                        <a:rPr lang="en-US" sz="1400" b="0" i="0" u="none" strike="noStrike" cap="none" dirty="0">
                          <a:solidFill>
                            <a:schemeClr val="dk1"/>
                          </a:solidFill>
                          <a:latin typeface="+mn-lt"/>
                          <a:ea typeface="+mn-ea"/>
                          <a:cs typeface="+mn-cs"/>
                          <a:sym typeface="Arial"/>
                        </a:rPr>
                        <a:t>, K., &amp; </a:t>
                      </a:r>
                      <a:r>
                        <a:rPr lang="en-US" sz="1400" b="0" i="0" u="none" strike="noStrike" cap="none" dirty="0" err="1">
                          <a:solidFill>
                            <a:schemeClr val="dk1"/>
                          </a:solidFill>
                          <a:latin typeface="+mn-lt"/>
                          <a:ea typeface="+mn-ea"/>
                          <a:cs typeface="+mn-cs"/>
                          <a:sym typeface="Arial"/>
                        </a:rPr>
                        <a:t>Vafai</a:t>
                      </a:r>
                      <a:r>
                        <a:rPr lang="en-US" sz="1400" b="0" i="0" u="none" strike="noStrike" cap="none" dirty="0">
                          <a:solidFill>
                            <a:schemeClr val="dk1"/>
                          </a:solidFill>
                          <a:latin typeface="+mn-lt"/>
                          <a:ea typeface="+mn-ea"/>
                          <a:cs typeface="+mn-cs"/>
                          <a:sym typeface="Arial"/>
                        </a:rPr>
                        <a:t>, K. (2011)</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mn-lt"/>
                          <a:ea typeface="+mn-ea"/>
                          <a:cs typeface="+mn-cs"/>
                          <a:sym typeface="Arial"/>
                        </a:rPr>
                        <a:t> vertical triangular cross section</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itchFamily="18" charset="0"/>
                          <a:cs typeface="Times New Roman" pitchFamily="18" charset="0"/>
                        </a:rPr>
                        <a:t>. Correlations for effective thermal conductivity and viscosity are synthesized and developed in this study in terms of pertinent physical parameters based on the reported experimental data</a:t>
                      </a:r>
                      <a:r>
                        <a:rPr lang="en-US" dirty="0"/>
                        <a:t>.</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181600445"/>
                  </a:ext>
                </a:extLst>
              </a:tr>
              <a:tr h="1045329">
                <a:tc>
                  <a:txBody>
                    <a:bodyPr/>
                    <a:lstStyle/>
                    <a:p>
                      <a:pPr algn="ctr"/>
                      <a:r>
                        <a:rPr lang="fr-FR" sz="1400" b="0" i="0" u="none" strike="noStrike" cap="none" dirty="0">
                          <a:solidFill>
                            <a:schemeClr val="dk1"/>
                          </a:solidFill>
                          <a:latin typeface="+mn-lt"/>
                          <a:ea typeface="+mn-ea"/>
                          <a:cs typeface="+mn-cs"/>
                          <a:sym typeface="Arial"/>
                        </a:rPr>
                        <a:t>Zhou, S. Q., &amp; Ni, R. (2008).</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a:t>
                      </a:r>
                      <a:r>
                        <a:rPr lang="en-IN" sz="1400" b="0" i="0" u="none" strike="noStrike" cap="none" baseline="0" dirty="0">
                          <a:solidFill>
                            <a:schemeClr val="dk1"/>
                          </a:solidFill>
                          <a:effectLst/>
                          <a:latin typeface="Times New Roman" panose="02020603050405020304" pitchFamily="18" charset="0"/>
                          <a:ea typeface="+mn-ea"/>
                          <a:cs typeface="Times New Roman" panose="02020603050405020304" pitchFamily="18" charset="0"/>
                          <a:sym typeface="Arial"/>
                        </a:rPr>
                        <a:t> tube</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latin typeface="Times New Roman" pitchFamily="18" charset="0"/>
                          <a:ea typeface="+mn-ea"/>
                          <a:cs typeface="Times New Roman" pitchFamily="18" charset="0"/>
                          <a:sym typeface="Arial"/>
                        </a:rPr>
                        <a:t> presented an experimental investigation of the specific heat c of the water-based Al2O3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with DSC measurement. It has been found that the specific heat of </a:t>
                      </a:r>
                      <a:r>
                        <a:rPr lang="en-US" sz="1400" b="0" i="0" u="none" strike="noStrike" cap="none" dirty="0" err="1">
                          <a:solidFill>
                            <a:schemeClr val="dk1"/>
                          </a:solidFill>
                          <a:latin typeface="Times New Roman" pitchFamily="18" charset="0"/>
                          <a:ea typeface="+mn-ea"/>
                          <a:cs typeface="Times New Roman" pitchFamily="18" charset="0"/>
                          <a:sym typeface="Arial"/>
                        </a:rPr>
                        <a:t>nanofluid</a:t>
                      </a:r>
                      <a:r>
                        <a:rPr lang="en-US" sz="1400" b="0" i="0" u="none" strike="noStrike" cap="none" dirty="0">
                          <a:solidFill>
                            <a:schemeClr val="dk1"/>
                          </a:solidFill>
                          <a:latin typeface="Times New Roman" pitchFamily="18" charset="0"/>
                          <a:ea typeface="+mn-ea"/>
                          <a:cs typeface="Times New Roman" pitchFamily="18" charset="0"/>
                          <a:sym typeface="Arial"/>
                        </a:rPr>
                        <a:t> decreases with increasing </a:t>
                      </a:r>
                      <a:r>
                        <a:rPr lang="en-US" sz="1400" b="0" i="0" u="none" strike="noStrike" cap="none" dirty="0" err="1">
                          <a:solidFill>
                            <a:schemeClr val="dk1"/>
                          </a:solidFill>
                          <a:latin typeface="Times New Roman" pitchFamily="18" charset="0"/>
                          <a:ea typeface="+mn-ea"/>
                          <a:cs typeface="Times New Roman" pitchFamily="18" charset="0"/>
                          <a:sym typeface="Arial"/>
                        </a:rPr>
                        <a:t>nanoparticle</a:t>
                      </a:r>
                      <a:r>
                        <a:rPr lang="en-US" sz="1400" b="0" i="0" u="none" strike="noStrike" cap="none" dirty="0">
                          <a:solidFill>
                            <a:schemeClr val="dk1"/>
                          </a:solidFill>
                          <a:latin typeface="Times New Roman" pitchFamily="18" charset="0"/>
                          <a:ea typeface="+mn-ea"/>
                          <a:cs typeface="Times New Roman" pitchFamily="18" charset="0"/>
                          <a:sym typeface="Arial"/>
                        </a:rPr>
                        <a:t> volume fraction  and their relationship is in with the prediction of the thermal equilibrium model [</a:t>
                      </a:r>
                      <a:endParaRPr lang="en-IN" sz="1400" dirty="0">
                        <a:latin typeface="Times New Roman" pitchFamily="18" charset="0"/>
                        <a:cs typeface="Times New Roman" pitchFamily="18" charset="0"/>
                      </a:endParaRPr>
                    </a:p>
                  </a:txBody>
                  <a:tcPr/>
                </a:tc>
                <a:extLst>
                  <a:ext uri="{0D108BD9-81ED-4DB2-BD59-A6C34878D82A}">
                    <a16:rowId xmlns=""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10598</TotalTime>
  <Words>6846</Words>
  <Application>Microsoft Office PowerPoint</Application>
  <PresentationFormat>Custom</PresentationFormat>
  <Paragraphs>870</Paragraphs>
  <Slides>84</Slides>
  <Notes>3</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NUMERICAL INVESTIGATION ON CONVECTIVE HEAT TRANSFER ENHANCEMENT USING VARIOUS NANO FLUIDS AND  DIFFERENT DUCT GEOMETRIES  </vt:lpstr>
      <vt:lpstr>Contents</vt:lpstr>
      <vt:lpstr>Contents</vt:lpstr>
      <vt:lpstr>Introduction</vt:lpstr>
      <vt:lpstr>                                   Introduction</vt:lpstr>
      <vt:lpstr>Applications:</vt:lpstr>
      <vt:lpstr>Literature Review:</vt:lpstr>
      <vt:lpstr>Literature Review:</vt:lpstr>
      <vt:lpstr>Literature Review:</vt:lpstr>
      <vt:lpstr>Literature Review:</vt:lpstr>
      <vt:lpstr>Literature Review:</vt:lpstr>
      <vt:lpstr>Literature Review:</vt:lpstr>
      <vt:lpstr>Gap Analysis</vt:lpstr>
      <vt:lpstr>Objectives</vt:lpstr>
      <vt:lpstr> Problem Description</vt:lpstr>
      <vt:lpstr>Methodology:</vt:lpstr>
      <vt:lpstr>PowerPoint Presentation</vt:lpstr>
      <vt:lpstr>Numerical Methodology:</vt:lpstr>
      <vt:lpstr>PowerPoint Presentation</vt:lpstr>
      <vt:lpstr>Boundary Conditions:</vt:lpstr>
      <vt:lpstr>Meshing</vt:lpstr>
      <vt:lpstr>Grid Independent Analysis:</vt:lpstr>
      <vt:lpstr>Grid Independent Analysis:</vt:lpstr>
      <vt:lpstr>Data Reduction:</vt:lpstr>
      <vt:lpstr>Material Properties of Particles:</vt:lpstr>
      <vt:lpstr>Material Properties of Particles:</vt:lpstr>
      <vt:lpstr>Correlations formulas varying by volumetric concentrations:</vt:lpstr>
      <vt:lpstr>Thermo-Physical Properties of Nanofluids:</vt:lpstr>
      <vt:lpstr>PowerPoint Presentation</vt:lpstr>
      <vt:lpstr>Results and Discussion:</vt:lpstr>
      <vt:lpstr>Various profiles for Water based Aluminum-oxide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wall-2 &amp; wall-3 for different Richardson numbers and different volume concentration values: </vt:lpstr>
      <vt:lpstr>Pumping Power for different Richardson numbers and different volume concentration values: </vt:lpstr>
      <vt:lpstr>Various profiles for Water based Titanium-oxide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wall-1 and wall 2&amp;3Avg  for different Richardson numbers and different volume concentration values: </vt:lpstr>
      <vt:lpstr>Pumping Power for different Richardson numbers and different volume concentration values: </vt:lpstr>
      <vt:lpstr>Various profiles for Water based Silicon-oxide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wall-1 and wall-2&amp;3 for different Richardson numbers and different volume concentration values: </vt:lpstr>
      <vt:lpstr>Pumping Power for different Richardson numbers and different volume concentration values: </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Contours of Aluminium oxide nanofluid:</vt:lpstr>
      <vt:lpstr>Contours of Aluminium oxide nanofluid:</vt:lpstr>
      <vt:lpstr>Contours of Aluminium oxide nanofluid:</vt:lpstr>
      <vt:lpstr>Contours of Titanium oxide nanofluid:</vt:lpstr>
      <vt:lpstr>Contours of Titanium oxide nanofluid:</vt:lpstr>
      <vt:lpstr>Contours of Titanium oxide nanofluid:</vt:lpstr>
      <vt:lpstr>Contours of Silicon oxide nanofluid:</vt:lpstr>
      <vt:lpstr>Contours of Silicon oxide nanofluid:</vt:lpstr>
      <vt:lpstr>Contours of Silicon oxide nanofluid:</vt:lpstr>
      <vt:lpstr>Grid Independent Analysis of Rectangular Duct:</vt:lpstr>
      <vt:lpstr>Heat Transfer Coefficient for different Richardson numbers and different volume concentration values:</vt:lpstr>
      <vt:lpstr>Nusselt Number for different Richardson numbers and different volume concentration values:</vt:lpstr>
      <vt:lpstr>Average Shear stresses for different Richardson numbers and different volume concentration values:</vt:lpstr>
      <vt:lpstr>Pumping Power for different Richardson numbers and different volume concentration values:</vt:lpstr>
      <vt:lpstr>Grid independent Analysis of Duct with 80 degrees:</vt:lpstr>
      <vt:lpstr>PowerPoint Presentation</vt:lpstr>
      <vt:lpstr>PowerPoint Presentation</vt:lpstr>
      <vt:lpstr>PowerPoint Presentation</vt:lpstr>
      <vt:lpstr>PowerPoint Presentation</vt:lpstr>
      <vt:lpstr>PowerPoint Presentation</vt:lpstr>
      <vt:lpstr>Conclusions</vt:lpstr>
      <vt:lpstr>  Nomenclature</vt:lpstr>
      <vt:lpstr> Nomenclature</vt:lpstr>
      <vt:lpstr>                                  References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OPTIMIZATION OF HEAT SINK</dc:title>
  <dc:creator>Vishnu Davuluri</dc:creator>
  <cp:lastModifiedBy>Dr. P D S REDDY</cp:lastModifiedBy>
  <cp:revision>212</cp:revision>
  <dcterms:modified xsi:type="dcterms:W3CDTF">2023-05-01T20:34:18Z</dcterms:modified>
</cp:coreProperties>
</file>